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6" r:id="rId40"/>
    <p:sldId id="297" r:id="rId41"/>
    <p:sldId id="298" r:id="rId42"/>
    <p:sldId id="299" r:id="rId43"/>
    <p:sldId id="300" r:id="rId44"/>
    <p:sldId id="301" r:id="rId45"/>
  </p:sldIdLst>
  <p:sldSz cx="9144000" cy="5143500" type="screen16x9"/>
  <p:notesSz cx="6858000" cy="9144000"/>
  <p:embeddedFontLst>
    <p:embeddedFont>
      <p:font typeface="Exo" panose="020B0604020202020204" charset="0"/>
      <p:regular r:id="rId47"/>
      <p:bold r:id="rId48"/>
      <p:italic r:id="rId49"/>
      <p:boldItalic r:id="rId50"/>
    </p:embeddedFont>
    <p:embeddedFont>
      <p:font typeface="Exo Light" panose="020B0604020202020204" charset="0"/>
      <p:regular r:id="rId51"/>
      <p:bold r:id="rId52"/>
      <p:italic r:id="rId53"/>
      <p:boldItalic r:id="rId54"/>
    </p:embeddedFont>
    <p:embeddedFont>
      <p:font typeface="Exo Medium" panose="020B0604020202020204" charset="0"/>
      <p:regular r:id="rId55"/>
      <p:bold r:id="rId56"/>
      <p:italic r:id="rId57"/>
      <p:boldItalic r:id="rId58"/>
    </p:embeddedFont>
    <p:embeddedFont>
      <p:font typeface="Open Sans" panose="020B0604020202020204" charset="0"/>
      <p:regular r:id="rId59"/>
      <p:bold r:id="rId60"/>
      <p:italic r:id="rId61"/>
      <p:boldItalic r:id="rId62"/>
    </p:embeddedFont>
    <p:embeddedFont>
      <p:font typeface="PT Sans Narrow" panose="020B0604020202020204" charset="0"/>
      <p:regular r:id="rId63"/>
      <p:bold r:id="rId64"/>
    </p:embeddedFont>
    <p:embeddedFont>
      <p:font typeface="Times" panose="02020603050405020304" pitchFamily="18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E66480E-5C75-4C62-8FA4-D90F24EA97C4}">
  <a:tblStyle styleId="{AE66480E-5C75-4C62-8FA4-D90F24EA97C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29209C4-75F9-44D8-9A07-8C42D548A0C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font" Target="fonts/font22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0b6ccf369_1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0b6ccf369_11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50b6ccf369_1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50b6ccf369_1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50b6ccf369_1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50b6ccf369_1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50b6ccf369_1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50b6ccf369_1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Victo</a:t>
            </a:r>
            <a:r>
              <a:rPr lang="en-US" dirty="0"/>
              <a:t>r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50b6ccf369_1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50b6ccf369_1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50b6ccf369_1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50b6ccf369_1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0b6ccf369_1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50b6ccf369_11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50b6ccf369_11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50b6ccf369_11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0b6ccee81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0b6ccee81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Lizzy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50b6ccf369_1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50b6ccf369_1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/>
              <a:t>Lizzy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461be66417_4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461be66417_4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Lizzy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50b6ccf369_1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50b6ccf369_1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/>
              <a:t>Lizzy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0b6ccf369_1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0b6ccf369_1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Bassam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0b6ccf369_1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0b6ccf369_1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Bassam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0b6ccf369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0b6ccf369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Minh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50b6ccf369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50b6ccf369_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Minh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50b6ccf369_4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50b6ccf369_4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Minh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50b6ccf369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50b6ccf369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dirty="0"/>
              <a:t>Minh</a:t>
            </a: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0b6ccf369_1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50b6ccf369_1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Minh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50b6ccf369_4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50b6ccf369_4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Minh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50b6ccf369_6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50b6ccf369_6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Minh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0b6ccf369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0b6ccf369_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Lizzy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50b6ccf369_6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50b6ccf369_6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Minh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50b6ccee8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50b6ccee8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Bassam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50b6ccee8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50b6ccee8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Bassam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50b6ccee81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50b6ccee81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Bassam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50b6ccee8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50b6ccee8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Bassam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50b6ccee8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50b6ccee8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Bassam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50b6ccf369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50b6ccf369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Bassam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50b6ccf369_1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50b6ccf369_1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Bassam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50b6ccf369_1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50b6ccf369_1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Bassam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50b6ccee81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50b6ccee81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50b6ccf369_1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50b6ccf369_1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Lizzy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50b6ccf369_1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50b6ccf369_1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Bassam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46398a6c4c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46398a6c4c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Minh</a:t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50b6ccf369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50b6ccf369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Minh</a:t>
            </a: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0b6ccee81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0b6ccee81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Minh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50b6ccf369_11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50b6ccf369_11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50b6ccf369_1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50b6ccf369_1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Lizzy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50b6ccf369_1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50b6ccf369_1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61be66417_4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61be66417_4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Victor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0b6ccf36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50b6ccf36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46164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Lizzy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04800" marR="461644" lvl="0" indent="-304800" algn="l" rtl="0"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●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A functional task is defined as interacting with a GUI widget produce a desired output (ex. pressing “Connect Camera” button results in camera images being streamed and displayed on the GUI in real-time).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50b6ccf369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50b6ccf369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Lizzy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3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8.m4a"/><Relationship Id="rId7" Type="http://schemas.openxmlformats.org/officeDocument/2006/relationships/image" Target="../media/image7.png"/><Relationship Id="rId2" Type="http://schemas.microsoft.com/office/2007/relationships/media" Target="../media/media8.m4a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9.m4a"/><Relationship Id="rId7" Type="http://schemas.openxmlformats.org/officeDocument/2006/relationships/image" Target="../media/image11.png"/><Relationship Id="rId2" Type="http://schemas.microsoft.com/office/2007/relationships/media" Target="../media/media9.m4a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F7F7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0050" y="0"/>
            <a:ext cx="1993950" cy="10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" y="32847"/>
            <a:ext cx="3007175" cy="9949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/>
        </p:nvSpPr>
        <p:spPr>
          <a:xfrm>
            <a:off x="3041100" y="4237800"/>
            <a:ext cx="3008400" cy="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0124D"/>
                </a:solidFill>
                <a:latin typeface="Exo"/>
                <a:ea typeface="Exo"/>
                <a:cs typeface="Exo"/>
                <a:sym typeface="Exo"/>
              </a:rPr>
              <a:t>GMU Senior Design Team</a:t>
            </a:r>
            <a:br>
              <a:rPr lang="en" sz="1200">
                <a:solidFill>
                  <a:srgbClr val="E8F7F7"/>
                </a:solidFill>
              </a:rPr>
            </a:br>
            <a:r>
              <a:rPr lang="en" sz="1200"/>
              <a:t>Elizabeth Ankrah, Minh Quan Do,</a:t>
            </a:r>
            <a:endParaRPr sz="12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Victor Huynh, Bassam Mutawak</a:t>
            </a:r>
            <a:endParaRPr sz="120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800" b="1">
              <a:solidFill>
                <a:srgbClr val="E8F7F7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E8F7F7"/>
              </a:solidFill>
            </a:endParaRPr>
          </a:p>
        </p:txBody>
      </p:sp>
      <p:sp>
        <p:nvSpPr>
          <p:cNvPr id="69" name="Google Shape;69;p13"/>
          <p:cNvSpPr txBox="1"/>
          <p:nvPr/>
        </p:nvSpPr>
        <p:spPr>
          <a:xfrm>
            <a:off x="165500" y="4237800"/>
            <a:ext cx="3007200" cy="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 dirty="0">
                <a:solidFill>
                  <a:srgbClr val="20124D"/>
                </a:solidFill>
                <a:latin typeface="Exo"/>
                <a:ea typeface="Exo"/>
                <a:cs typeface="Exo"/>
                <a:sym typeface="Exo"/>
              </a:rPr>
              <a:t>Weinberg  Medical  Physics Sponsors</a:t>
            </a:r>
            <a:br>
              <a:rPr lang="en" sz="1200" dirty="0">
                <a:solidFill>
                  <a:srgbClr val="FFFFFF"/>
                </a:solidFill>
              </a:rPr>
            </a:br>
            <a:r>
              <a:rPr lang="en" sz="1200" dirty="0"/>
              <a:t>Dr. Chad Ropp, Olivia Hale, Dr. Lamar Mair, Brad English, Dr. Irving Weinberg</a:t>
            </a:r>
            <a:endParaRPr sz="1200" dirty="0"/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b="1" dirty="0">
              <a:solidFill>
                <a:srgbClr val="E8F7F7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E8F7F7"/>
              </a:solidFill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6015525" y="4237800"/>
            <a:ext cx="3008400" cy="90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1">
                <a:solidFill>
                  <a:srgbClr val="20124D"/>
                </a:solidFill>
                <a:latin typeface="Exo"/>
                <a:ea typeface="Exo"/>
                <a:cs typeface="Exo"/>
                <a:sym typeface="Exo"/>
              </a:rPr>
              <a:t>GMU Advisors</a:t>
            </a:r>
            <a:br>
              <a:rPr lang="en" sz="1200">
                <a:solidFill>
                  <a:srgbClr val="FFFFFF"/>
                </a:solidFill>
              </a:rPr>
            </a:br>
            <a:r>
              <a:rPr lang="en" sz="1200"/>
              <a:t>Dr. Nathalia Peixoto, Dr. Qi Wei</a:t>
            </a:r>
            <a:endParaRPr sz="1200"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0" y="2114550"/>
            <a:ext cx="9144000" cy="13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F39C12"/>
              </a:solidFill>
              <a:latin typeface="Exo Light"/>
              <a:ea typeface="Exo Light"/>
              <a:cs typeface="Exo Light"/>
              <a:sym typeface="Ex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11A48"/>
                </a:solidFill>
                <a:latin typeface="Exo Light"/>
                <a:ea typeface="Exo Light"/>
                <a:cs typeface="Exo Light"/>
                <a:sym typeface="Exo Light"/>
              </a:rPr>
              <a:t>Control Interface for Autonomous Delivery of Magnetically Stimulated Particles</a:t>
            </a:r>
            <a:endParaRPr sz="2200" dirty="0">
              <a:solidFill>
                <a:srgbClr val="111A48"/>
              </a:solidFill>
              <a:latin typeface="Exo Light"/>
              <a:ea typeface="Exo Light"/>
              <a:cs typeface="Exo Light"/>
              <a:sym typeface="Exo Light"/>
            </a:endParaRPr>
          </a:p>
        </p:txBody>
      </p:sp>
      <p:sp>
        <p:nvSpPr>
          <p:cNvPr id="72" name="Google Shape;72;p13"/>
          <p:cNvSpPr txBox="1"/>
          <p:nvPr/>
        </p:nvSpPr>
        <p:spPr>
          <a:xfrm>
            <a:off x="1313150" y="1091800"/>
            <a:ext cx="6483900" cy="13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013243"/>
                </a:solidFill>
                <a:latin typeface="Exo Medium"/>
                <a:ea typeface="Exo Medium"/>
                <a:cs typeface="Exo Medium"/>
                <a:sym typeface="Exo Medium"/>
              </a:rPr>
              <a:t>MAGNETO</a:t>
            </a:r>
            <a:endParaRPr sz="9600" dirty="0">
              <a:solidFill>
                <a:srgbClr val="013243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grpSp>
        <p:nvGrpSpPr>
          <p:cNvPr id="73" name="Google Shape;73;p13"/>
          <p:cNvGrpSpPr/>
          <p:nvPr/>
        </p:nvGrpSpPr>
        <p:grpSpPr>
          <a:xfrm>
            <a:off x="6361533" y="1027747"/>
            <a:ext cx="1303063" cy="1435925"/>
            <a:chOff x="6380438" y="1707813"/>
            <a:chExt cx="1303063" cy="1435925"/>
          </a:xfrm>
        </p:grpSpPr>
        <p:grpSp>
          <p:nvGrpSpPr>
            <p:cNvPr id="74" name="Google Shape;74;p13"/>
            <p:cNvGrpSpPr/>
            <p:nvPr/>
          </p:nvGrpSpPr>
          <p:grpSpPr>
            <a:xfrm>
              <a:off x="6380438" y="1707813"/>
              <a:ext cx="1303063" cy="1435925"/>
              <a:chOff x="6380438" y="1835850"/>
              <a:chExt cx="1303063" cy="1435925"/>
            </a:xfrm>
          </p:grpSpPr>
          <p:sp>
            <p:nvSpPr>
              <p:cNvPr id="75" name="Google Shape;75;p13"/>
              <p:cNvSpPr/>
              <p:nvPr/>
            </p:nvSpPr>
            <p:spPr>
              <a:xfrm rot="10800000">
                <a:off x="7043950" y="1835850"/>
                <a:ext cx="376275" cy="1400050"/>
              </a:xfrm>
              <a:custGeom>
                <a:avLst/>
                <a:gdLst/>
                <a:ahLst/>
                <a:cxnLst/>
                <a:rect l="l" t="t" r="r" b="b"/>
                <a:pathLst>
                  <a:path w="15051" h="56002" extrusionOk="0">
                    <a:moveTo>
                      <a:pt x="0" y="0"/>
                    </a:moveTo>
                    <a:cubicBezTo>
                      <a:pt x="9929" y="4255"/>
                      <a:pt x="15051" y="17898"/>
                      <a:pt x="15051" y="28701"/>
                    </a:cubicBezTo>
                    <a:cubicBezTo>
                      <a:pt x="15051" y="38773"/>
                      <a:pt x="9222" y="48880"/>
                      <a:pt x="2100" y="56002"/>
                    </a:cubicBezTo>
                  </a:path>
                </a:pathLst>
              </a:custGeom>
              <a:noFill/>
              <a:ln w="28575" cap="flat" cmpd="sng">
                <a:solidFill>
                  <a:srgbClr val="F39C1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6" name="Google Shape;76;p13"/>
              <p:cNvSpPr/>
              <p:nvPr/>
            </p:nvSpPr>
            <p:spPr>
              <a:xfrm rot="10800000">
                <a:off x="7179125" y="1871725"/>
                <a:ext cx="376275" cy="1400050"/>
              </a:xfrm>
              <a:custGeom>
                <a:avLst/>
                <a:gdLst/>
                <a:ahLst/>
                <a:cxnLst/>
                <a:rect l="l" t="t" r="r" b="b"/>
                <a:pathLst>
                  <a:path w="15051" h="56002" extrusionOk="0">
                    <a:moveTo>
                      <a:pt x="0" y="0"/>
                    </a:moveTo>
                    <a:cubicBezTo>
                      <a:pt x="9929" y="4255"/>
                      <a:pt x="15051" y="17898"/>
                      <a:pt x="15051" y="28701"/>
                    </a:cubicBezTo>
                    <a:cubicBezTo>
                      <a:pt x="15051" y="38773"/>
                      <a:pt x="9222" y="48880"/>
                      <a:pt x="2100" y="56002"/>
                    </a:cubicBezTo>
                  </a:path>
                </a:pathLst>
              </a:custGeom>
              <a:noFill/>
              <a:ln w="28575" cap="flat" cmpd="sng">
                <a:solidFill>
                  <a:srgbClr val="F39C1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7" name="Google Shape;77;p13"/>
              <p:cNvSpPr/>
              <p:nvPr/>
            </p:nvSpPr>
            <p:spPr>
              <a:xfrm rot="10800000">
                <a:off x="7307225" y="1871725"/>
                <a:ext cx="376275" cy="1400050"/>
              </a:xfrm>
              <a:custGeom>
                <a:avLst/>
                <a:gdLst/>
                <a:ahLst/>
                <a:cxnLst/>
                <a:rect l="l" t="t" r="r" b="b"/>
                <a:pathLst>
                  <a:path w="15051" h="56002" extrusionOk="0">
                    <a:moveTo>
                      <a:pt x="0" y="0"/>
                    </a:moveTo>
                    <a:cubicBezTo>
                      <a:pt x="9929" y="4255"/>
                      <a:pt x="15051" y="17898"/>
                      <a:pt x="15051" y="28701"/>
                    </a:cubicBezTo>
                    <a:cubicBezTo>
                      <a:pt x="15051" y="38773"/>
                      <a:pt x="9222" y="48880"/>
                      <a:pt x="2100" y="56002"/>
                    </a:cubicBezTo>
                  </a:path>
                </a:pathLst>
              </a:custGeom>
              <a:noFill/>
              <a:ln w="28575" cap="flat" cmpd="sng">
                <a:solidFill>
                  <a:srgbClr val="F39C1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8" name="Google Shape;78;p13"/>
              <p:cNvSpPr/>
              <p:nvPr/>
            </p:nvSpPr>
            <p:spPr>
              <a:xfrm>
                <a:off x="6667675" y="1855050"/>
                <a:ext cx="376275" cy="1400050"/>
              </a:xfrm>
              <a:custGeom>
                <a:avLst/>
                <a:gdLst/>
                <a:ahLst/>
                <a:cxnLst/>
                <a:rect l="l" t="t" r="r" b="b"/>
                <a:pathLst>
                  <a:path w="15051" h="56002" extrusionOk="0">
                    <a:moveTo>
                      <a:pt x="0" y="0"/>
                    </a:moveTo>
                    <a:cubicBezTo>
                      <a:pt x="9929" y="4255"/>
                      <a:pt x="15051" y="17898"/>
                      <a:pt x="15051" y="28701"/>
                    </a:cubicBezTo>
                    <a:cubicBezTo>
                      <a:pt x="15051" y="38773"/>
                      <a:pt x="9222" y="48880"/>
                      <a:pt x="2100" y="56002"/>
                    </a:cubicBezTo>
                  </a:path>
                </a:pathLst>
              </a:custGeom>
              <a:noFill/>
              <a:ln w="28575" cap="flat" cmpd="sng">
                <a:solidFill>
                  <a:srgbClr val="F39C1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79" name="Google Shape;79;p13"/>
              <p:cNvSpPr/>
              <p:nvPr/>
            </p:nvSpPr>
            <p:spPr>
              <a:xfrm>
                <a:off x="6512075" y="1855050"/>
                <a:ext cx="376275" cy="1400050"/>
              </a:xfrm>
              <a:custGeom>
                <a:avLst/>
                <a:gdLst/>
                <a:ahLst/>
                <a:cxnLst/>
                <a:rect l="l" t="t" r="r" b="b"/>
                <a:pathLst>
                  <a:path w="15051" h="56002" extrusionOk="0">
                    <a:moveTo>
                      <a:pt x="0" y="0"/>
                    </a:moveTo>
                    <a:cubicBezTo>
                      <a:pt x="9929" y="4255"/>
                      <a:pt x="15051" y="17898"/>
                      <a:pt x="15051" y="28701"/>
                    </a:cubicBezTo>
                    <a:cubicBezTo>
                      <a:pt x="15051" y="38773"/>
                      <a:pt x="9222" y="48880"/>
                      <a:pt x="2100" y="56002"/>
                    </a:cubicBezTo>
                  </a:path>
                </a:pathLst>
              </a:custGeom>
              <a:noFill/>
              <a:ln w="28575" cap="flat" cmpd="sng">
                <a:solidFill>
                  <a:srgbClr val="F39C1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80" name="Google Shape;80;p13"/>
              <p:cNvSpPr/>
              <p:nvPr/>
            </p:nvSpPr>
            <p:spPr>
              <a:xfrm>
                <a:off x="6380438" y="1871725"/>
                <a:ext cx="376275" cy="1400050"/>
              </a:xfrm>
              <a:custGeom>
                <a:avLst/>
                <a:gdLst/>
                <a:ahLst/>
                <a:cxnLst/>
                <a:rect l="l" t="t" r="r" b="b"/>
                <a:pathLst>
                  <a:path w="15051" h="56002" extrusionOk="0">
                    <a:moveTo>
                      <a:pt x="0" y="0"/>
                    </a:moveTo>
                    <a:cubicBezTo>
                      <a:pt x="9929" y="4255"/>
                      <a:pt x="15051" y="17898"/>
                      <a:pt x="15051" y="28701"/>
                    </a:cubicBezTo>
                    <a:cubicBezTo>
                      <a:pt x="15051" y="38773"/>
                      <a:pt x="9222" y="48880"/>
                      <a:pt x="2100" y="56002"/>
                    </a:cubicBezTo>
                  </a:path>
                </a:pathLst>
              </a:custGeom>
              <a:noFill/>
              <a:ln w="28575" cap="flat" cmpd="sng">
                <a:solidFill>
                  <a:srgbClr val="F39C1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81" name="Google Shape;81;p13"/>
            <p:cNvGrpSpPr/>
            <p:nvPr/>
          </p:nvGrpSpPr>
          <p:grpSpPr>
            <a:xfrm>
              <a:off x="6480863" y="2331638"/>
              <a:ext cx="1102213" cy="398925"/>
              <a:chOff x="6620863" y="1080775"/>
              <a:chExt cx="1102213" cy="398925"/>
            </a:xfrm>
          </p:grpSpPr>
          <p:sp>
            <p:nvSpPr>
              <p:cNvPr id="82" name="Google Shape;82;p13"/>
              <p:cNvSpPr/>
              <p:nvPr/>
            </p:nvSpPr>
            <p:spPr>
              <a:xfrm>
                <a:off x="6721375" y="1246888"/>
                <a:ext cx="901200" cy="152400"/>
              </a:xfrm>
              <a:prstGeom prst="ellipse">
                <a:avLst/>
              </a:prstGeom>
              <a:noFill/>
              <a:ln w="28575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6620875" y="1327300"/>
                <a:ext cx="1102200" cy="152400"/>
              </a:xfrm>
              <a:prstGeom prst="ellipse">
                <a:avLst/>
              </a:prstGeom>
              <a:noFill/>
              <a:ln w="28575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3"/>
              <p:cNvSpPr/>
              <p:nvPr/>
            </p:nvSpPr>
            <p:spPr>
              <a:xfrm>
                <a:off x="6721375" y="1174913"/>
                <a:ext cx="901200" cy="152400"/>
              </a:xfrm>
              <a:prstGeom prst="ellipse">
                <a:avLst/>
              </a:prstGeom>
              <a:noFill/>
              <a:ln w="28575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3"/>
              <p:cNvSpPr/>
              <p:nvPr/>
            </p:nvSpPr>
            <p:spPr>
              <a:xfrm>
                <a:off x="6620863" y="1080775"/>
                <a:ext cx="1102200" cy="152400"/>
              </a:xfrm>
              <a:prstGeom prst="ellipse">
                <a:avLst/>
              </a:prstGeom>
              <a:noFill/>
              <a:ln w="28575" cap="flat" cmpd="sng">
                <a:solidFill>
                  <a:srgbClr val="20124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>
            <a:off x="0" y="3275400"/>
            <a:ext cx="90906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200" b="0" dirty="0">
                <a:solidFill>
                  <a:srgbClr val="980000"/>
                </a:solidFill>
                <a:latin typeface="Exo"/>
                <a:ea typeface="Exo"/>
                <a:cs typeface="Exo"/>
                <a:sym typeface="Exo"/>
              </a:rPr>
              <a:t>Spring 2019</a:t>
            </a:r>
            <a:endParaRPr sz="2200" b="0" dirty="0">
              <a:solidFill>
                <a:srgbClr val="980000"/>
              </a:solidFill>
              <a:latin typeface="Exo"/>
              <a:ea typeface="Exo"/>
              <a:cs typeface="Exo"/>
              <a:sym typeface="Ex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 dirty="0">
                <a:solidFill>
                  <a:srgbClr val="980000"/>
                </a:solidFill>
                <a:latin typeface="Exo"/>
                <a:ea typeface="Exo"/>
                <a:cs typeface="Exo"/>
                <a:sym typeface="Exo"/>
              </a:rPr>
              <a:t>In-Progress Presentation</a:t>
            </a:r>
            <a:endParaRPr sz="2200" b="0" dirty="0">
              <a:solidFill>
                <a:srgbClr val="980000"/>
              </a:solidFill>
              <a:latin typeface="Exo"/>
              <a:ea typeface="Exo"/>
              <a:cs typeface="Exo"/>
              <a:sym typeface="Exo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DB307D5-3113-45B1-86ED-7C04AD2FF0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54"/>
    </mc:Choice>
    <mc:Fallback>
      <p:transition spd="slow" advTm="20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GUI Design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154" name="Google Shape;15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Objective: </a:t>
            </a: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addition to satisfying all established requirements, develop in Qt to provide an intuitive user experience.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Major Areas</a:t>
            </a: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UI Layout</a:t>
            </a: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Setup</a:t>
            </a: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Path Drawing</a:t>
            </a: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Operational Control</a:t>
            </a: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Collection</a:t>
            </a: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 rotWithShape="1">
          <a:blip r:embed="rId5">
            <a:alphaModFix/>
          </a:blip>
          <a:srcRect t="10037" b="9271"/>
          <a:stretch/>
        </p:blipFill>
        <p:spPr>
          <a:xfrm>
            <a:off x="6361525" y="2366025"/>
            <a:ext cx="1574776" cy="14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95799" y="2476224"/>
            <a:ext cx="1276800" cy="12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6F8AD14-97CA-4192-AB25-A96A0D79B8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73"/>
    </mc:Choice>
    <mc:Fallback>
      <p:transition spd="slow" advTm="11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Old UI Layout vs...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pic>
        <p:nvPicPr>
          <p:cNvPr id="162" name="Google Shape;162;p23"/>
          <p:cNvPicPr preferRelativeResize="0"/>
          <p:nvPr/>
        </p:nvPicPr>
        <p:blipFill rotWithShape="1">
          <a:blip r:embed="rId5">
            <a:alphaModFix/>
          </a:blip>
          <a:srcRect b="4085"/>
          <a:stretch/>
        </p:blipFill>
        <p:spPr>
          <a:xfrm>
            <a:off x="311696" y="1455612"/>
            <a:ext cx="4572000" cy="247802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p23"/>
          <p:cNvPicPr preferRelativeResize="0"/>
          <p:nvPr/>
        </p:nvPicPr>
        <p:blipFill rotWithShape="1">
          <a:blip r:embed="rId6">
            <a:alphaModFix/>
          </a:blip>
          <a:srcRect b="3698"/>
          <a:stretch/>
        </p:blipFill>
        <p:spPr>
          <a:xfrm>
            <a:off x="5235550" y="282050"/>
            <a:ext cx="3657600" cy="1983233"/>
          </a:xfrm>
          <a:prstGeom prst="rect">
            <a:avLst/>
          </a:prstGeom>
          <a:noFill/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4" name="Google Shape;164;p23"/>
          <p:cNvPicPr preferRelativeResize="0"/>
          <p:nvPr/>
        </p:nvPicPr>
        <p:blipFill rotWithShape="1">
          <a:blip r:embed="rId7">
            <a:alphaModFix/>
          </a:blip>
          <a:srcRect b="3493"/>
          <a:stretch/>
        </p:blipFill>
        <p:spPr>
          <a:xfrm>
            <a:off x="5235551" y="2867751"/>
            <a:ext cx="3657600" cy="1983233"/>
          </a:xfrm>
          <a:prstGeom prst="rect">
            <a:avLst/>
          </a:prstGeom>
          <a:noFill/>
          <a:ln w="9525" cap="flat" cmpd="sng">
            <a:solidFill>
              <a:srgbClr val="695D4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5" name="Google Shape;165;p23"/>
          <p:cNvSpPr txBox="1"/>
          <p:nvPr/>
        </p:nvSpPr>
        <p:spPr>
          <a:xfrm>
            <a:off x="311700" y="3933625"/>
            <a:ext cx="45720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Times New Roman"/>
                <a:ea typeface="Times New Roman"/>
                <a:cs typeface="Times New Roman"/>
                <a:sym typeface="Times New Roman"/>
              </a:rPr>
              <a:t>Figure 2.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1st semester GUI consisted of 3 full-sized windows (main, pathing, and particle detection) with numerous buttons. Transitioning between windows resulted in longer, more tedious user experience and caused issues with data field shuffling and resizing.</a:t>
            </a: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AE0E6D9-DC54-4580-A191-1C34B342C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778"/>
    </mc:Choice>
    <mc:Fallback>
      <p:transition spd="slow" advTm="16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New Layout!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88" y="1213875"/>
            <a:ext cx="5486400" cy="293914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2" name="Google Shape;17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6300" y="1180400"/>
            <a:ext cx="2285999" cy="300609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3" name="Google Shape;173;p24"/>
          <p:cNvSpPr txBox="1"/>
          <p:nvPr/>
        </p:nvSpPr>
        <p:spPr>
          <a:xfrm>
            <a:off x="311700" y="4186500"/>
            <a:ext cx="5486400" cy="8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3.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New GUI consists of 1 full-sized window (main) and 1 mini-window (settings). Use of a tabwidget allows for fitting more content into a more compact screen region. Stream display screen size is much larger here than in the 1st semester GUI.</a:t>
            </a:r>
            <a:endParaRPr>
              <a:solidFill>
                <a:srgbClr val="111A48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07790B0-BF03-4A87-98FC-C84FDCBBD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56"/>
    </mc:Choice>
    <mc:Fallback>
      <p:transition spd="slow" advTm="14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Setup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pic>
        <p:nvPicPr>
          <p:cNvPr id="179" name="Google Shape;179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64750" y="1152425"/>
            <a:ext cx="2811369" cy="36862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0" name="Google Shape;18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419" y="1152425"/>
            <a:ext cx="1791865" cy="36862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81" name="Google Shape;181;p25"/>
          <p:cNvCxnSpPr/>
          <p:nvPr/>
        </p:nvCxnSpPr>
        <p:spPr>
          <a:xfrm rot="10800000" flipH="1">
            <a:off x="1820575" y="3670600"/>
            <a:ext cx="740100" cy="9534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2" name="Google Shape;182;p25"/>
          <p:cNvSpPr txBox="1"/>
          <p:nvPr/>
        </p:nvSpPr>
        <p:spPr>
          <a:xfrm>
            <a:off x="5566200" y="1152425"/>
            <a:ext cx="3266100" cy="18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Times New Roman"/>
                <a:ea typeface="Times New Roman"/>
                <a:cs typeface="Times New Roman"/>
                <a:sym typeface="Times New Roman"/>
              </a:rPr>
              <a:t>Figure 4.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Setup before drawing the delivery path is simplified into 4 main steps: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Times New Roman"/>
                <a:ea typeface="Times New Roman"/>
                <a:cs typeface="Times New Roman"/>
                <a:sym typeface="Times New Roman"/>
              </a:rPr>
              <a:t>1)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Specifying the folder in which to export data files (or leaving as default).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Times New Roman"/>
                <a:ea typeface="Times New Roman"/>
                <a:cs typeface="Times New Roman"/>
                <a:sym typeface="Times New Roman"/>
              </a:rPr>
              <a:t>2)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Connecting the camera and hardware via quick button presses.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Times New Roman"/>
                <a:ea typeface="Times New Roman"/>
                <a:cs typeface="Times New Roman"/>
                <a:sym typeface="Times New Roman"/>
              </a:rPr>
              <a:t>3)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Calibrating the coordinate system and configuring particle detection.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Times New Roman"/>
                <a:ea typeface="Times New Roman"/>
                <a:cs typeface="Times New Roman"/>
                <a:sym typeface="Times New Roman"/>
              </a:rPr>
              <a:t>4)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 Changing other settings from their default values.</a:t>
            </a: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56DCF7-9896-43BF-BFB4-94A85224A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51"/>
    </mc:Choice>
    <mc:Fallback>
      <p:transition spd="slow" advTm="21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311700" y="2998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Path Drawing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pic>
        <p:nvPicPr>
          <p:cNvPr id="188" name="Google Shape;18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1600" y="1007225"/>
            <a:ext cx="6400800" cy="3467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9" name="Google Shape;189;p26"/>
          <p:cNvSpPr txBox="1"/>
          <p:nvPr/>
        </p:nvSpPr>
        <p:spPr>
          <a:xfrm>
            <a:off x="1302525" y="4415100"/>
            <a:ext cx="6579300" cy="6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5.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100">
                <a:latin typeface="Times New Roman"/>
                <a:ea typeface="Times New Roman"/>
                <a:cs typeface="Times New Roman"/>
                <a:sym typeface="Times New Roman"/>
              </a:rPr>
              <a:t>Drawing the delivery path uses graphics scene tools rather than etching a path onto the displayed image. This allows for manipulation of path points (e.g. dragging and dropping). Also, drawn paths can be saved and loaded into the GUI.</a:t>
            </a:r>
            <a:endParaRPr sz="11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A5DCD35-997C-4BAC-9696-EB68C3EAAE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01"/>
    </mc:Choice>
    <mc:Fallback>
      <p:transition spd="slow" advTm="29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Operation Control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pic>
        <p:nvPicPr>
          <p:cNvPr id="195" name="Google Shape;19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33713" y="1734625"/>
            <a:ext cx="3076575" cy="17907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6" name="Google Shape;196;p27"/>
          <p:cNvSpPr txBox="1"/>
          <p:nvPr/>
        </p:nvSpPr>
        <p:spPr>
          <a:xfrm>
            <a:off x="3033750" y="1152425"/>
            <a:ext cx="30765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6.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Operation control panel becomes enabled after setup and delivery path confirming.</a:t>
            </a:r>
            <a:endParaRPr>
              <a:solidFill>
                <a:srgbClr val="111A48"/>
              </a:solidFill>
            </a:endParaRPr>
          </a:p>
        </p:txBody>
      </p:sp>
      <p:cxnSp>
        <p:nvCxnSpPr>
          <p:cNvPr id="197" name="Google Shape;197;p27"/>
          <p:cNvCxnSpPr/>
          <p:nvPr/>
        </p:nvCxnSpPr>
        <p:spPr>
          <a:xfrm rot="10800000">
            <a:off x="5802175" y="2916025"/>
            <a:ext cx="1087800" cy="4587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8" name="Google Shape;198;p27"/>
          <p:cNvCxnSpPr/>
          <p:nvPr/>
        </p:nvCxnSpPr>
        <p:spPr>
          <a:xfrm rot="10800000">
            <a:off x="4541050" y="2967975"/>
            <a:ext cx="3000" cy="8286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9" name="Google Shape;199;p27"/>
          <p:cNvCxnSpPr/>
          <p:nvPr/>
        </p:nvCxnSpPr>
        <p:spPr>
          <a:xfrm rot="10800000" flipH="1">
            <a:off x="2195125" y="2916025"/>
            <a:ext cx="1087800" cy="4587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0" name="Google Shape;200;p27"/>
          <p:cNvSpPr txBox="1">
            <a:spLocks noGrp="1"/>
          </p:cNvSpPr>
          <p:nvPr>
            <p:ph type="body" idx="1"/>
          </p:nvPr>
        </p:nvSpPr>
        <p:spPr>
          <a:xfrm>
            <a:off x="111025" y="3374725"/>
            <a:ext cx="2870700" cy="10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Start/Pause</a:t>
            </a:r>
            <a:endParaRPr sz="1600"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Pausing the operation is the only way for the user to modify settings mid-operation.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1" name="Google Shape;201;p27"/>
          <p:cNvSpPr txBox="1">
            <a:spLocks noGrp="1"/>
          </p:cNvSpPr>
          <p:nvPr>
            <p:ph type="body" idx="1"/>
          </p:nvPr>
        </p:nvSpPr>
        <p:spPr>
          <a:xfrm>
            <a:off x="2915875" y="3796575"/>
            <a:ext cx="3323100" cy="12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Stop</a:t>
            </a:r>
            <a:r>
              <a:rPr lang="en" sz="16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Stopping the operation ends it with proper closeout (to both software and hardware). If the particle reaches the path end, the operation is stopped automatically.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27"/>
          <p:cNvSpPr txBox="1">
            <a:spLocks noGrp="1"/>
          </p:cNvSpPr>
          <p:nvPr>
            <p:ph type="body" idx="1"/>
          </p:nvPr>
        </p:nvSpPr>
        <p:spPr>
          <a:xfrm>
            <a:off x="6238975" y="3374725"/>
            <a:ext cx="2870700" cy="10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u="sng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Force Terminate</a:t>
            </a:r>
            <a:endParaRPr sz="1600"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immediately ends the operation with improper closeout. Used only for emergencies.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06707D3-C420-4F16-8356-B332929E5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42"/>
    </mc:Choice>
    <mc:Fallback>
      <p:transition spd="slow" advTm="2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Data Collection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pic>
        <p:nvPicPr>
          <p:cNvPr id="208" name="Google Shape;20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2475" y="1201225"/>
            <a:ext cx="5844250" cy="326872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9" name="Google Shape;209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400" y="1201225"/>
            <a:ext cx="2358950" cy="10190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10" name="Google Shape;210;p28"/>
          <p:cNvCxnSpPr/>
          <p:nvPr/>
        </p:nvCxnSpPr>
        <p:spPr>
          <a:xfrm>
            <a:off x="1687350" y="2094425"/>
            <a:ext cx="1487700" cy="2739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1" name="Google Shape;211;p28"/>
          <p:cNvSpPr txBox="1"/>
          <p:nvPr/>
        </p:nvSpPr>
        <p:spPr>
          <a:xfrm>
            <a:off x="311700" y="3076625"/>
            <a:ext cx="2455500" cy="13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7.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 data entry is generated for each streamed frame and contains information such as timestamps, particle location, current values sent to the hardware, etc. The data log is formatted as a .csv file.</a:t>
            </a:r>
            <a:endParaRPr>
              <a:solidFill>
                <a:srgbClr val="111A48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176E9D-C950-4FA8-8C74-AE377EF32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66"/>
    </mc:Choice>
    <mc:Fallback>
      <p:transition spd="slow" advTm="13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>
            <a:spLocks noGrp="1"/>
          </p:cNvSpPr>
          <p:nvPr>
            <p:ph type="title"/>
          </p:nvPr>
        </p:nvSpPr>
        <p:spPr>
          <a:xfrm>
            <a:off x="311700" y="2822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GUI Testing To-Date</a:t>
            </a:r>
            <a:endParaRPr/>
          </a:p>
        </p:txBody>
      </p:sp>
      <p:graphicFrame>
        <p:nvGraphicFramePr>
          <p:cNvPr id="217" name="Google Shape;217;p29"/>
          <p:cNvGraphicFramePr/>
          <p:nvPr/>
        </p:nvGraphicFramePr>
        <p:xfrm>
          <a:off x="954325" y="989625"/>
          <a:ext cx="7235325" cy="3466230"/>
        </p:xfrm>
        <a:graphic>
          <a:graphicData uri="http://schemas.openxmlformats.org/drawingml/2006/table">
            <a:tbl>
              <a:tblPr>
                <a:noFill/>
                <a:tableStyleId>{AE66480E-5C75-4C62-8FA4-D90F24EA97C4}</a:tableStyleId>
              </a:tblPr>
              <a:tblGrid>
                <a:gridCol w="2411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1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1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3775">
                <a:tc gridSpan="3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Lag Time Measurements of Significant Functions</a:t>
                      </a:r>
                      <a:endParaRPr sz="1300" b="1"/>
                    </a:p>
                  </a:txBody>
                  <a:tcPr marL="91425" marR="91425" marT="91425" marB="91425">
                    <a:solidFill>
                      <a:srgbClr val="CFE2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7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Function</a:t>
                      </a:r>
                      <a:endParaRPr sz="1300" b="1"/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Avg Lag Time (ms)</a:t>
                      </a:r>
                      <a:endParaRPr sz="1300" b="1"/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/>
                        <a:t>Standard Deviation (ms)</a:t>
                      </a:r>
                      <a:endParaRPr sz="1300" b="1"/>
                    </a:p>
                  </a:txBody>
                  <a:tcPr marL="91425" marR="91425" marT="91425" marB="91425"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Startup</a:t>
                      </a:r>
                      <a:endParaRPr sz="130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1287.1280 ms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16.5940 ms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Camera Connection</a:t>
                      </a:r>
                      <a:endParaRPr sz="130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987.3840 ms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182.7573 ms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Motor Controller Connection</a:t>
                      </a:r>
                      <a:endParaRPr sz="130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10.8091 ms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0.5863 ms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Opening Settings Subwindow</a:t>
                      </a:r>
                      <a:endParaRPr sz="130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52.3760 ms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2.1065 ms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3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Starting/Pausing System Operation</a:t>
                      </a:r>
                      <a:endParaRPr sz="130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1.9845 ms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0.5634 ms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3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Stopping Further Hardware Execution</a:t>
                      </a:r>
                      <a:endParaRPr sz="1300"/>
                    </a:p>
                  </a:txBody>
                  <a:tcPr marL="91425" marR="91425" marT="91425" marB="91425">
                    <a:solidFill>
                      <a:srgbClr val="FCE5C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0.0932 ms</a:t>
                      </a:r>
                      <a:endParaRPr sz="13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/>
                        <a:t>0.0808 ms</a:t>
                      </a:r>
                      <a:endParaRPr sz="13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8" name="Google Shape;218;p29"/>
          <p:cNvSpPr txBox="1"/>
          <p:nvPr/>
        </p:nvSpPr>
        <p:spPr>
          <a:xfrm>
            <a:off x="954325" y="4422500"/>
            <a:ext cx="7235400" cy="7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1.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Lag times for significant GUI functions were collected to assess the software’s speed. The times for the most intensive functions were ~1000 ms. Some standard deviation values are large in comparison to the corresponding lag time, but this is negligible due to how short those lag times are.</a:t>
            </a:r>
            <a:endParaRPr>
              <a:solidFill>
                <a:srgbClr val="111A48"/>
              </a:solidFill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8029C9E-3028-4866-81BF-593625FAD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55"/>
    </mc:Choice>
    <mc:Fallback>
      <p:transition spd="slow" advTm="23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Image Segmentation Design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224" name="Google Shape;22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Objective: </a:t>
            </a:r>
            <a:r>
              <a:rPr lang="en" sz="20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Detect particle and coil locations within streamed optical images consistently with minimal delay. </a:t>
            </a:r>
            <a:endParaRPr sz="20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AutoNum type="arabicPeriod"/>
            </a:pPr>
            <a:r>
              <a:rPr lang="en" sz="2000" b="1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Particle Localization Alternatives:</a:t>
            </a:r>
            <a:endParaRPr sz="2000" b="1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Subtraction</a:t>
            </a:r>
            <a:endParaRPr sz="20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Template Matching</a:t>
            </a:r>
            <a:endParaRPr sz="20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Hough Circles</a:t>
            </a:r>
            <a:endParaRPr sz="20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588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+mj-lt"/>
              <a:buAutoNum type="arabicPeriod" startAt="2"/>
            </a:pPr>
            <a:r>
              <a:rPr lang="en" sz="2000" b="1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Coil Localization Alternatives:</a:t>
            </a:r>
            <a:endParaRPr sz="2000" b="1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Color Thresholding</a:t>
            </a:r>
            <a:endParaRPr sz="20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ArUco Markers</a:t>
            </a:r>
            <a:endParaRPr sz="20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30"/>
          <p:cNvSpPr txBox="1"/>
          <p:nvPr/>
        </p:nvSpPr>
        <p:spPr>
          <a:xfrm>
            <a:off x="5171025" y="4398850"/>
            <a:ext cx="3225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8.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Detected particle and coil locations within petri-dish setup</a:t>
            </a:r>
            <a:endParaRPr>
              <a:solidFill>
                <a:srgbClr val="111A48"/>
              </a:solidFill>
            </a:endParaRPr>
          </a:p>
        </p:txBody>
      </p:sp>
      <p:pic>
        <p:nvPicPr>
          <p:cNvPr id="226" name="Google Shape;226;p30"/>
          <p:cNvPicPr preferRelativeResize="0"/>
          <p:nvPr/>
        </p:nvPicPr>
        <p:blipFill rotWithShape="1">
          <a:blip r:embed="rId5">
            <a:alphaModFix/>
          </a:blip>
          <a:srcRect l="26266" t="4498" r="7485" b="2934"/>
          <a:stretch/>
        </p:blipFill>
        <p:spPr>
          <a:xfrm>
            <a:off x="4952738" y="1638025"/>
            <a:ext cx="3661875" cy="27422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38B8B14-63C3-4CCA-BD9A-23C123F46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30"/>
    </mc:Choice>
    <mc:Fallback xmlns="">
      <p:transition spd="slow" advTm="6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>
            <a:spLocks noGrp="1"/>
          </p:cNvSpPr>
          <p:nvPr>
            <p:ph type="title"/>
          </p:nvPr>
        </p:nvSpPr>
        <p:spPr>
          <a:xfrm>
            <a:off x="311700" y="2949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Image Segmentation Design (Particle)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pic>
        <p:nvPicPr>
          <p:cNvPr id="232" name="Google Shape;23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887" y="1120650"/>
            <a:ext cx="8252225" cy="32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31"/>
          <p:cNvSpPr txBox="1"/>
          <p:nvPr/>
        </p:nvSpPr>
        <p:spPr>
          <a:xfrm>
            <a:off x="2635050" y="4338650"/>
            <a:ext cx="3873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2. 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Particle localization methods weighted decision matrix</a:t>
            </a:r>
            <a:endParaRPr sz="11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CF4FBF3-A7E3-4EC5-A6F8-F6A1C5662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5"/>
    </mc:Choice>
    <mc:Fallback xmlns="">
      <p:transition spd="slow" advTm="18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205575" y="426725"/>
            <a:ext cx="85206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Background - Magnetic Particle Delivery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205575" y="1126825"/>
            <a:ext cx="6468600" cy="37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Significance: 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Transport of magnetic nanocarriers via external magnets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 of noninvasive surgery (carriers loaded with therapeutic payloads)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Limitations:</a:t>
            </a: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Crossing physiological barriers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Magnetic field attenuation affects deeper delivery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Operating magnet arrays manually is impractical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" name="Google Shape;9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4175" y="1516212"/>
            <a:ext cx="2219400" cy="163858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94" name="Google Shape;94;p14"/>
          <p:cNvSpPr txBox="1"/>
          <p:nvPr/>
        </p:nvSpPr>
        <p:spPr>
          <a:xfrm>
            <a:off x="6674175" y="3154788"/>
            <a:ext cx="2091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111A48"/>
                </a:solidFill>
                <a:latin typeface="Times"/>
                <a:ea typeface="Times"/>
                <a:cs typeface="Times"/>
                <a:sym typeface="Times"/>
              </a:rPr>
              <a:t>Fig 1. </a:t>
            </a:r>
            <a:r>
              <a:rPr lang="en" sz="1000">
                <a:solidFill>
                  <a:srgbClr val="111A48"/>
                </a:solidFill>
                <a:latin typeface="Times"/>
                <a:ea typeface="Times"/>
                <a:cs typeface="Times"/>
                <a:sym typeface="Times"/>
              </a:rPr>
              <a:t>Using magnetic fields to focus therapy to a deep tumour[1]</a:t>
            </a:r>
            <a:endParaRPr sz="1000">
              <a:solidFill>
                <a:srgbClr val="111A48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4928A9-FD61-4724-A95A-C3B2FA3B9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34"/>
    </mc:Choice>
    <mc:Fallback xmlns="">
      <p:transition spd="slow" advTm="21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2"/>
          <p:cNvSpPr txBox="1">
            <a:spLocks noGrp="1"/>
          </p:cNvSpPr>
          <p:nvPr>
            <p:ph type="title"/>
          </p:nvPr>
        </p:nvSpPr>
        <p:spPr>
          <a:xfrm>
            <a:off x="311700" y="2949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Image Segmentation Design (Coil)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239" name="Google Shape;239;p32"/>
          <p:cNvSpPr txBox="1"/>
          <p:nvPr/>
        </p:nvSpPr>
        <p:spPr>
          <a:xfrm>
            <a:off x="2635050" y="3727775"/>
            <a:ext cx="3873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3. 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Coil localization methods weighted decision matrix</a:t>
            </a:r>
            <a:endParaRPr sz="11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0" name="Google Shape;24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125" y="1353525"/>
            <a:ext cx="8885751" cy="23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DFDF68-C61E-45BE-BE9C-F475230AF1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54"/>
    </mc:Choice>
    <mc:Fallback xmlns="">
      <p:transition spd="slow" advTm="14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Image Segmentation Testing To-Date</a:t>
            </a:r>
            <a:endParaRPr/>
          </a:p>
        </p:txBody>
      </p:sp>
      <p:sp>
        <p:nvSpPr>
          <p:cNvPr id="246" name="Google Shape;246;p3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5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AutoNum type="arabicPeriod"/>
            </a:pPr>
            <a:r>
              <a:rPr lang="en" b="1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Characterized particle localization deviation:</a:t>
            </a:r>
            <a:endParaRPr b="1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Recorded detected particle location per frame over a testing period (1.0 minute) under different lighting conditions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3716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○"/>
            </a:pPr>
            <a:r>
              <a:rPr lang="en" sz="18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Dark Room (2 Lux), Lit Room (89 Lux), Direct Light Source (350 Lux)</a:t>
            </a:r>
            <a:endParaRPr sz="18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total of 900 frames (and subsequent particle locations) for each environment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+mj-lt"/>
              <a:buAutoNum type="arabicPeriod" startAt="2"/>
            </a:pPr>
            <a:r>
              <a:rPr lang="en" b="1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Characterized coil localization deviation:</a:t>
            </a:r>
            <a:endParaRPr b="1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Recorded each detected coil location in all incoming frames over a testing period under different lighting conditions (identical to above)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total of 100 frames (and subsequent coil locations) for each environment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AFDD90-AB0A-43E1-BBB7-1C58CBB528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4"/>
    </mc:Choice>
    <mc:Fallback xmlns="">
      <p:transition spd="slow" advTm="10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4"/>
          <p:cNvSpPr txBox="1">
            <a:spLocks noGrp="1"/>
          </p:cNvSpPr>
          <p:nvPr>
            <p:ph type="title"/>
          </p:nvPr>
        </p:nvSpPr>
        <p:spPr>
          <a:xfrm>
            <a:off x="311700" y="2949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Image Segmentation Testing Results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pic>
        <p:nvPicPr>
          <p:cNvPr id="252" name="Google Shape;252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188" y="2755950"/>
            <a:ext cx="7275624" cy="196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8909" y="1204550"/>
            <a:ext cx="5152267" cy="134918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4"/>
          <p:cNvSpPr txBox="1"/>
          <p:nvPr/>
        </p:nvSpPr>
        <p:spPr>
          <a:xfrm>
            <a:off x="698088" y="1498825"/>
            <a:ext cx="3873900" cy="3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4. 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Standard Particle Localization Deviation For Each Preliminary Lighting Environment</a:t>
            </a:r>
            <a:endParaRPr sz="11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34"/>
          <p:cNvSpPr txBox="1"/>
          <p:nvPr/>
        </p:nvSpPr>
        <p:spPr>
          <a:xfrm>
            <a:off x="7491800" y="3266013"/>
            <a:ext cx="1618800" cy="9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5. 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Standard Coil Deviation Localization For Each Preliminary Lighting Environment</a:t>
            </a:r>
            <a:endParaRPr sz="11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85DD5A1-B33A-41B3-B171-FBDAF86E7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21"/>
    </mc:Choice>
    <mc:Fallback xmlns="">
      <p:transition spd="slow" advTm="29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Translation Model Design</a:t>
            </a:r>
            <a:endParaRPr/>
          </a:p>
        </p:txBody>
      </p:sp>
      <p:sp>
        <p:nvSpPr>
          <p:cNvPr id="267" name="Google Shape;267;p36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5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Objective: </a:t>
            </a: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Establish a methodology for accurately translating the magnetic particle through a user-defined path using a solenoid coil array.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Regression Neural Network:</a:t>
            </a:r>
            <a:endParaRPr sz="2200"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Surface fitting proved to be slightly inaccurate, requiring further modification of any outputs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be used as a “black-box” method to model multiple factors affecting translation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Established a more effective data collection procedure for optimal results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99D67D-C3FE-4541-AC68-DAF5FFDCB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95"/>
    </mc:Choice>
    <mc:Fallback xmlns="">
      <p:transition spd="slow" advTm="54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Neural Network - Architecture</a:t>
            </a:r>
            <a:endParaRPr/>
          </a:p>
        </p:txBody>
      </p:sp>
      <p:sp>
        <p:nvSpPr>
          <p:cNvPr id="273" name="Google Shape;273;p37"/>
          <p:cNvSpPr txBox="1">
            <a:spLocks noGrp="1"/>
          </p:cNvSpPr>
          <p:nvPr>
            <p:ph type="body" idx="1"/>
          </p:nvPr>
        </p:nvSpPr>
        <p:spPr>
          <a:xfrm>
            <a:off x="311700" y="1034775"/>
            <a:ext cx="8520600" cy="380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Neural Network for Current Scale</a:t>
            </a:r>
            <a:endParaRPr sz="2200"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Inputs:</a:t>
            </a: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Initial coordinates (mm), Desired coordinates (mm)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Output:</a:t>
            </a: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Necessary current scale (0 - 127 unitless)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Two hidden layers, each with 20 neurons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Four total networks to be trained, one for each solenoid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Neural Network for Current Duration</a:t>
            </a:r>
            <a:endParaRPr sz="2200"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Inputs: </a:t>
            </a: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Initial and Desired coordinates (mm), Desired current scale for each solenoid</a:t>
            </a:r>
            <a:endParaRPr sz="2000"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Output: </a:t>
            </a: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Necessary current duration (ms)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 network to be trained and implemented for entire system</a:t>
            </a:r>
            <a:endParaRPr sz="2000"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788760A-EAB4-4774-94CF-9F682CEF0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847"/>
    </mc:Choice>
    <mc:Fallback xmlns="">
      <p:transition spd="slow" advTm="76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Neural Network - Preprocessing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279" name="Google Shape;279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Chi-Square feature selection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Z-score normalization of all values in the training set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Dataset of size 11,000 containing particle translation data, 80% used for training and 20% testing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9EF7153-4500-46B7-8DFC-A36BF8158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76"/>
    </mc:Choice>
    <mc:Fallback xmlns="">
      <p:transition spd="slow" advTm="37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Neural Network - Training</a:t>
            </a:r>
            <a:endParaRPr/>
          </a:p>
        </p:txBody>
      </p:sp>
      <p:sp>
        <p:nvSpPr>
          <p:cNvPr id="285" name="Google Shape;285;p39"/>
          <p:cNvSpPr txBox="1">
            <a:spLocks noGrp="1"/>
          </p:cNvSpPr>
          <p:nvPr>
            <p:ph type="body" idx="1"/>
          </p:nvPr>
        </p:nvSpPr>
        <p:spPr>
          <a:xfrm>
            <a:off x="311700" y="1152425"/>
            <a:ext cx="8520600" cy="36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Model trained for maximum of 1000 epochs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Metrics used for training termination: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○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Mean-squared error (MSE)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○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Mean-absolute error (MAE)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Training stops early if MSE and MAE does not decrease for 10 consecutive epochs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Loss function is mean-square-error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F77D48-C6A8-4CD4-AA72-D5A85FDCE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7"/>
    </mc:Choice>
    <mc:Fallback xmlns="">
      <p:transition spd="slow" advTm="2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Neural Network Testing To-Date</a:t>
            </a:r>
            <a:endParaRPr/>
          </a:p>
        </p:txBody>
      </p:sp>
      <p:sp>
        <p:nvSpPr>
          <p:cNvPr id="291" name="Google Shape;291;p40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Metric used for evaluation of model: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○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2200" baseline="30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Correlation coefficient 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lang="en" sz="2200" baseline="30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value of 1.0 signifies 0% error between predicted values and expected values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model has R</a:t>
            </a:r>
            <a:r>
              <a:rPr lang="en" sz="2200" baseline="30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value of 0.75.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D660AC-73C5-4FB4-88A1-8D7D9AAB90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40"/>
    </mc:Choice>
    <mc:Fallback xmlns="">
      <p:transition spd="slow" advTm="2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 txBox="1">
            <a:spLocks noGrp="1"/>
          </p:cNvSpPr>
          <p:nvPr>
            <p:ph type="title"/>
          </p:nvPr>
        </p:nvSpPr>
        <p:spPr>
          <a:xfrm>
            <a:off x="311700" y="1107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Translation Model Results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pic>
        <p:nvPicPr>
          <p:cNvPr id="297" name="Google Shape;297;p41"/>
          <p:cNvPicPr preferRelativeResize="0"/>
          <p:nvPr/>
        </p:nvPicPr>
        <p:blipFill rotWithShape="1">
          <a:blip r:embed="rId5">
            <a:alphaModFix/>
          </a:blip>
          <a:srcRect l="12066" t="11007" r="17738" b="1280"/>
          <a:stretch/>
        </p:blipFill>
        <p:spPr>
          <a:xfrm>
            <a:off x="1487350" y="736625"/>
            <a:ext cx="5514725" cy="38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1"/>
          <p:cNvSpPr txBox="1"/>
          <p:nvPr/>
        </p:nvSpPr>
        <p:spPr>
          <a:xfrm>
            <a:off x="697350" y="4468075"/>
            <a:ext cx="7749300" cy="62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9.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Predicted vs. Expected current scale for one coil. If every value was predicted correctly the R</a:t>
            </a:r>
            <a:r>
              <a:rPr lang="en" sz="1100" baseline="30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value would be 1.0. The higher the R</a:t>
            </a:r>
            <a:r>
              <a:rPr lang="en" sz="1100" baseline="30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value, the more the points would cluster around the red line, the better the performance of the model.</a:t>
            </a:r>
            <a:endParaRPr>
              <a:solidFill>
                <a:srgbClr val="111A48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B8B668-390F-4687-951B-64C4DE9D0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69"/>
    </mc:Choice>
    <mc:Fallback xmlns="">
      <p:transition spd="slow" advTm="20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2"/>
          <p:cNvSpPr txBox="1">
            <a:spLocks noGrp="1"/>
          </p:cNvSpPr>
          <p:nvPr>
            <p:ph type="title"/>
          </p:nvPr>
        </p:nvSpPr>
        <p:spPr>
          <a:xfrm>
            <a:off x="311700" y="1107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Translation Model Results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pic>
        <p:nvPicPr>
          <p:cNvPr id="304" name="Google Shape;304;p42"/>
          <p:cNvPicPr preferRelativeResize="0"/>
          <p:nvPr/>
        </p:nvPicPr>
        <p:blipFill rotWithShape="1">
          <a:blip r:embed="rId5">
            <a:alphaModFix/>
          </a:blip>
          <a:srcRect l="2676" t="5404" r="8101" b="936"/>
          <a:stretch/>
        </p:blipFill>
        <p:spPr>
          <a:xfrm>
            <a:off x="27300" y="1092375"/>
            <a:ext cx="4366075" cy="344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/>
          <p:cNvPicPr preferRelativeResize="0"/>
          <p:nvPr/>
        </p:nvPicPr>
        <p:blipFill rotWithShape="1">
          <a:blip r:embed="rId6">
            <a:alphaModFix/>
          </a:blip>
          <a:srcRect l="3905" t="5767" r="7934"/>
          <a:stretch/>
        </p:blipFill>
        <p:spPr>
          <a:xfrm>
            <a:off x="4506300" y="1060413"/>
            <a:ext cx="4366075" cy="3505047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2"/>
          <p:cNvSpPr txBox="1"/>
          <p:nvPr/>
        </p:nvSpPr>
        <p:spPr>
          <a:xfrm>
            <a:off x="311705" y="4533500"/>
            <a:ext cx="41946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10. 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Training and validation Mean-Squared error per epoch.</a:t>
            </a:r>
            <a:endParaRPr>
              <a:solidFill>
                <a:srgbClr val="111A48"/>
              </a:solidFill>
            </a:endParaRPr>
          </a:p>
        </p:txBody>
      </p:sp>
      <p:sp>
        <p:nvSpPr>
          <p:cNvPr id="307" name="Google Shape;307;p42"/>
          <p:cNvSpPr txBox="1"/>
          <p:nvPr/>
        </p:nvSpPr>
        <p:spPr>
          <a:xfrm>
            <a:off x="4852630" y="4478925"/>
            <a:ext cx="41946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 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Training and validation Mean-Absolute error per epoch.</a:t>
            </a:r>
            <a:endParaRPr>
              <a:solidFill>
                <a:srgbClr val="111A48"/>
              </a:solidFill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9EBDF7E-8135-4A2D-86D1-3B2740E6C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2"/>
    </mc:Choice>
    <mc:Fallback xmlns="">
      <p:transition spd="slow" advTm="13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Problem Definition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311700" y="1168650"/>
            <a:ext cx="8520600" cy="3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WMP is designing an MRI-guided magnetic control system (MCS) to overcome delivery limitations. Automation of system operation is key for practical MCS implementation.</a:t>
            </a:r>
            <a:endParaRPr sz="22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Project Magneto lays MCS foundation for </a:t>
            </a:r>
            <a:endParaRPr sz="2400" dirty="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automation behavior, control flow, and user interaction.</a:t>
            </a:r>
            <a:endParaRPr sz="2400" dirty="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132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FCCCA4B-DCD1-41F5-A32F-733BC9321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47"/>
    </mc:Choice>
    <mc:Fallback xmlns="">
      <p:transition spd="slow" advTm="27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Translation Model - Conclusion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313" name="Google Shape;313;p43"/>
          <p:cNvSpPr txBox="1">
            <a:spLocks noGrp="1"/>
          </p:cNvSpPr>
          <p:nvPr>
            <p:ph type="body" idx="1"/>
          </p:nvPr>
        </p:nvSpPr>
        <p:spPr>
          <a:xfrm>
            <a:off x="311700" y="1152425"/>
            <a:ext cx="8520600" cy="3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Neural network is not yet accurate enough to be used for particle translation. 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Inaccuracies may be a result of bad data collection; dataset does not have very well defined relationships. 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Next steps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Refine data collection procedure and collect new data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Retrain model, refine neural network architecture, and evaluate model using newly collected data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1EDC9C-9992-462F-B15B-4F2326E79E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9"/>
    </mc:Choice>
    <mc:Fallback xmlns="">
      <p:transition spd="slow" advTm="29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Hardware Final Design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319" name="Google Shape;319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Objective: </a:t>
            </a: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Seamless communication between graphical user interface and motor controllers.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Motor Controller Control Schemes</a:t>
            </a: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Radio Control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Analog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Simple Serial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Packet Serial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0" name="Google Shape;320;p44"/>
          <p:cNvPicPr preferRelativeResize="0"/>
          <p:nvPr/>
        </p:nvPicPr>
        <p:blipFill rotWithShape="1">
          <a:blip r:embed="rId5">
            <a:alphaModFix/>
          </a:blip>
          <a:srcRect l="2324" t="5150" b="3207"/>
          <a:stretch/>
        </p:blipFill>
        <p:spPr>
          <a:xfrm>
            <a:off x="4904975" y="1842675"/>
            <a:ext cx="3927324" cy="259902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4"/>
          <p:cNvSpPr txBox="1"/>
          <p:nvPr/>
        </p:nvSpPr>
        <p:spPr>
          <a:xfrm>
            <a:off x="5221651" y="4441700"/>
            <a:ext cx="3610800" cy="3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11.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Example RC motor controller connections [2]</a:t>
            </a:r>
            <a:endParaRPr>
              <a:solidFill>
                <a:srgbClr val="111A48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A794184-8E58-4F75-B96B-09D08ABFA9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04"/>
    </mc:Choice>
    <mc:Fallback xmlns="">
      <p:transition spd="slow" advTm="29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5"/>
          <p:cNvPicPr preferRelativeResize="0"/>
          <p:nvPr/>
        </p:nvPicPr>
        <p:blipFill rotWithShape="1">
          <a:blip r:embed="rId5">
            <a:alphaModFix/>
          </a:blip>
          <a:srcRect b="2676"/>
          <a:stretch/>
        </p:blipFill>
        <p:spPr>
          <a:xfrm>
            <a:off x="205550" y="1233700"/>
            <a:ext cx="8574101" cy="328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Motor Controller Decision Matrix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328" name="Google Shape;328;p45"/>
          <p:cNvSpPr txBox="1"/>
          <p:nvPr/>
        </p:nvSpPr>
        <p:spPr>
          <a:xfrm>
            <a:off x="2462850" y="4516600"/>
            <a:ext cx="47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"/>
                <a:ea typeface="Times"/>
                <a:cs typeface="Times"/>
                <a:sym typeface="Times"/>
              </a:rPr>
              <a:t>Table 6. </a:t>
            </a:r>
            <a:r>
              <a:rPr lang="en" sz="1100">
                <a:solidFill>
                  <a:srgbClr val="111A48"/>
                </a:solidFill>
                <a:latin typeface="Times"/>
                <a:ea typeface="Times"/>
                <a:cs typeface="Times"/>
                <a:sym typeface="Times"/>
              </a:rPr>
              <a:t>Roboclaw motor controller control schemes weighted decision matrix.</a:t>
            </a:r>
            <a:endParaRPr sz="1100">
              <a:solidFill>
                <a:srgbClr val="111A48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5C6FE88-2541-4E62-9EF8-EBAED95DF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25"/>
    </mc:Choice>
    <mc:Fallback xmlns="">
      <p:transition spd="slow" advTm="22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Hardware Final Design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334" name="Google Shape;334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Packet Serial Implementation Alternatives:</a:t>
            </a:r>
            <a:endParaRPr sz="2400"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USB Control</a:t>
            </a: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Arduino Control (Two-workers)</a:t>
            </a: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Arduino Control (One-worker)</a:t>
            </a: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400"/>
              <a:buFont typeface="Times New Roman"/>
              <a:buChar char="●"/>
            </a:pPr>
            <a:r>
              <a:rPr lang="en" sz="2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Raspberry Pi Control</a:t>
            </a:r>
            <a:endParaRPr sz="2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F2A6FE-A323-4C38-B162-3CC657CD5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7"/>
    </mc:Choice>
    <mc:Fallback xmlns="">
      <p:transition spd="slow" advTm="10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Packet Serial Control Decision Matrix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340" name="Google Shape;340;p47"/>
          <p:cNvSpPr txBox="1"/>
          <p:nvPr/>
        </p:nvSpPr>
        <p:spPr>
          <a:xfrm>
            <a:off x="2442375" y="4093800"/>
            <a:ext cx="47070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"/>
                <a:ea typeface="Times"/>
                <a:cs typeface="Times"/>
                <a:sym typeface="Times"/>
              </a:rPr>
              <a:t>Table 7. </a:t>
            </a:r>
            <a:r>
              <a:rPr lang="en" sz="1100">
                <a:solidFill>
                  <a:srgbClr val="111A48"/>
                </a:solidFill>
                <a:latin typeface="Times"/>
                <a:ea typeface="Times"/>
                <a:cs typeface="Times"/>
                <a:sym typeface="Times"/>
              </a:rPr>
              <a:t>Roboclaw motor controller control schemes weighted decision matrix.</a:t>
            </a:r>
            <a:endParaRPr sz="1100">
              <a:solidFill>
                <a:srgbClr val="111A48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41" name="Google Shape;341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325" y="1263900"/>
            <a:ext cx="8957350" cy="28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D119E6-E39D-4F8F-9413-57F81E11D5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4"/>
    </mc:Choice>
    <mc:Fallback xmlns="">
      <p:transition spd="slow" advTm="13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8"/>
          <p:cNvSpPr txBox="1">
            <a:spLocks noGrp="1"/>
          </p:cNvSpPr>
          <p:nvPr>
            <p:ph type="title"/>
          </p:nvPr>
        </p:nvSpPr>
        <p:spPr>
          <a:xfrm>
            <a:off x="311700" y="2926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Hardware Wiring Diagram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347" name="Google Shape;347;p48"/>
          <p:cNvSpPr txBox="1"/>
          <p:nvPr/>
        </p:nvSpPr>
        <p:spPr>
          <a:xfrm>
            <a:off x="3226725" y="4490100"/>
            <a:ext cx="2649300" cy="4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"/>
                <a:ea typeface="Times"/>
                <a:cs typeface="Times"/>
                <a:sym typeface="Times"/>
              </a:rPr>
              <a:t>Figure 12. </a:t>
            </a:r>
            <a:r>
              <a:rPr lang="en" sz="1100">
                <a:solidFill>
                  <a:srgbClr val="111A48"/>
                </a:solidFill>
                <a:latin typeface="Times"/>
                <a:ea typeface="Times"/>
                <a:cs typeface="Times"/>
                <a:sym typeface="Times"/>
              </a:rPr>
              <a:t>USB Control Wiring Diagram</a:t>
            </a:r>
            <a:endParaRPr sz="1100">
              <a:solidFill>
                <a:srgbClr val="111A48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48" name="Google Shape;348;p48"/>
          <p:cNvPicPr preferRelativeResize="0"/>
          <p:nvPr/>
        </p:nvPicPr>
        <p:blipFill rotWithShape="1">
          <a:blip r:embed="rId5">
            <a:alphaModFix/>
          </a:blip>
          <a:srcRect r="999" b="4324"/>
          <a:stretch/>
        </p:blipFill>
        <p:spPr>
          <a:xfrm>
            <a:off x="208875" y="967891"/>
            <a:ext cx="8726250" cy="3488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BAFD50D-CEFD-4D4C-B466-2633D1D48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12"/>
    </mc:Choice>
    <mc:Fallback xmlns="">
      <p:transition spd="slow" advTm="10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Hardware Testing To-Date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354" name="Google Shape;354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Objective: </a:t>
            </a:r>
            <a:r>
              <a:rPr lang="en" sz="22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Attain a measure of consistency between hardware-software communication over a long testing period.</a:t>
            </a:r>
            <a:endParaRPr sz="22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AutoNum type="arabicPeriod"/>
            </a:pPr>
            <a:r>
              <a:rPr lang="en" sz="22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Characterized complete hardware execution time:</a:t>
            </a:r>
            <a:endParaRPr sz="22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Compared expected vs. actual completion time with sub-millisecond precision</a:t>
            </a:r>
            <a:endParaRPr sz="22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461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+mj-lt"/>
              <a:buAutoNum type="arabicPeriod" startAt="2"/>
            </a:pPr>
            <a:r>
              <a:rPr lang="en" sz="22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Characterized delay in simultaneous motor controller activation:</a:t>
            </a:r>
            <a:endParaRPr sz="22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Recorded the time delay for 500 total commands with a brief 1s pause between commands</a:t>
            </a:r>
            <a:endParaRPr sz="22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16AEE9-0890-45D5-8782-11F3513C0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13"/>
    </mc:Choice>
    <mc:Fallback xmlns="">
      <p:transition spd="slow" advTm="11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0"/>
          <p:cNvSpPr txBox="1">
            <a:spLocks noGrp="1"/>
          </p:cNvSpPr>
          <p:nvPr>
            <p:ph type="title"/>
          </p:nvPr>
        </p:nvSpPr>
        <p:spPr>
          <a:xfrm>
            <a:off x="311700" y="2062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Hardware Testing - Results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pic>
        <p:nvPicPr>
          <p:cNvPr id="360" name="Google Shape;360;p50"/>
          <p:cNvPicPr preferRelativeResize="0"/>
          <p:nvPr/>
        </p:nvPicPr>
        <p:blipFill rotWithShape="1">
          <a:blip r:embed="rId5">
            <a:alphaModFix/>
          </a:blip>
          <a:srcRect b="1263"/>
          <a:stretch/>
        </p:blipFill>
        <p:spPr>
          <a:xfrm>
            <a:off x="141150" y="1117200"/>
            <a:ext cx="4276216" cy="325997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361" name="Google Shape;361;p50"/>
          <p:cNvSpPr txBox="1"/>
          <p:nvPr/>
        </p:nvSpPr>
        <p:spPr>
          <a:xfrm>
            <a:off x="141150" y="4377175"/>
            <a:ext cx="4276200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16.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Hardware command execution time for one coil activation. Legend depicts total current duration used for each line. </a:t>
            </a:r>
            <a:endParaRPr sz="1100">
              <a:solidFill>
                <a:srgbClr val="111A48"/>
              </a:solidFill>
            </a:endParaRPr>
          </a:p>
        </p:txBody>
      </p:sp>
      <p:pic>
        <p:nvPicPr>
          <p:cNvPr id="362" name="Google Shape;362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98" y="1117188"/>
            <a:ext cx="4326750" cy="3275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363" name="Google Shape;363;p50"/>
          <p:cNvSpPr txBox="1"/>
          <p:nvPr/>
        </p:nvSpPr>
        <p:spPr>
          <a:xfrm>
            <a:off x="4572000" y="4377175"/>
            <a:ext cx="4326900" cy="7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17.</a:t>
            </a: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Hardware command execution time for two coil activation</a:t>
            </a:r>
            <a:endParaRPr sz="11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Legend depicts total current duration used for each line.</a:t>
            </a:r>
            <a:endParaRPr sz="11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15BB45-BC0F-48FB-8B05-4651FA17B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8"/>
    </mc:Choice>
    <mc:Fallback xmlns="">
      <p:transition spd="slow" advTm="13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1"/>
          <p:cNvSpPr txBox="1">
            <a:spLocks noGrp="1"/>
          </p:cNvSpPr>
          <p:nvPr>
            <p:ph type="title"/>
          </p:nvPr>
        </p:nvSpPr>
        <p:spPr>
          <a:xfrm>
            <a:off x="311700" y="2062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Hardware Testing - Results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pic>
        <p:nvPicPr>
          <p:cNvPr id="369" name="Google Shape;36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151978"/>
            <a:ext cx="4107025" cy="2930121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370" name="Google Shape;370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1151975"/>
            <a:ext cx="4173550" cy="29301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371" name="Google Shape;371;p51"/>
          <p:cNvSpPr txBox="1"/>
          <p:nvPr/>
        </p:nvSpPr>
        <p:spPr>
          <a:xfrm>
            <a:off x="311700" y="4082100"/>
            <a:ext cx="41070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18.</a:t>
            </a:r>
            <a:r>
              <a:rPr lang="en" sz="1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Time difference between simultaneous motor controller command completion for 75ms, 100ms, 125ms total current duration. </a:t>
            </a:r>
            <a:endParaRPr sz="1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2" name="Google Shape;372;p51"/>
          <p:cNvSpPr txBox="1"/>
          <p:nvPr/>
        </p:nvSpPr>
        <p:spPr>
          <a:xfrm>
            <a:off x="4605275" y="4082100"/>
            <a:ext cx="41070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Figure 19.</a:t>
            </a:r>
            <a:r>
              <a:rPr lang="en" sz="1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Time difference between simultaneous motor controller command completion for 150ms, 175ms, 200ms total current duration. </a:t>
            </a:r>
            <a:endParaRPr sz="1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67A5F1D-CAA6-448B-A129-EBE40D1EB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3"/>
    </mc:Choice>
    <mc:Fallback xmlns="">
      <p:transition spd="slow" advTm="13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Work to be Completed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384" name="Google Shape;384;p53"/>
          <p:cNvSpPr txBox="1">
            <a:spLocks noGrp="1"/>
          </p:cNvSpPr>
          <p:nvPr>
            <p:ph type="body" idx="1"/>
          </p:nvPr>
        </p:nvSpPr>
        <p:spPr>
          <a:xfrm>
            <a:off x="311700" y="1152425"/>
            <a:ext cx="8520600" cy="38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AutoNum type="arabicPeriod"/>
            </a:pPr>
            <a:r>
              <a:rPr lang="en" b="1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GUI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Design a notifications tab (with system error detection)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 and data log generation and refinement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Finalize settings window (Hardware, Image Segmentation, Data Collection)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Deployment from Debug to Release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+mj-lt"/>
              <a:buAutoNum type="arabicPeriod" startAt="2"/>
            </a:pPr>
            <a:r>
              <a:rPr lang="en" b="1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Particle Translation Model</a:t>
            </a:r>
            <a:endParaRPr b="1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Reformat neural network architecture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Refine data collection procedure and collect new data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 surface mapping alternative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Integrate model into codebase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D289F23-AA77-45C1-BCC9-9478069C2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38"/>
    </mc:Choice>
    <mc:Fallback>
      <p:transition spd="slow" advTm="28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Project Relevance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311700" y="1168650"/>
            <a:ext cx="8520600" cy="3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Magneto is a C++ software interface that controls WMP’s 4-coil array system for autonomous delivery of a magnetic object. It serves:</a:t>
            </a:r>
            <a:endParaRPr sz="22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2200"/>
              <a:buFont typeface="Times New Roman"/>
              <a:buAutoNum type="arabicPeriod"/>
            </a:pPr>
            <a:r>
              <a:rPr lang="en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be a software precursor to WMP’s future surgical MCS.</a:t>
            </a:r>
            <a:endParaRPr sz="2200" dirty="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46100" lvl="0" indent="-457200" algn="l" rtl="0"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2200"/>
              <a:buFont typeface="+mj-lt"/>
              <a:buAutoNum type="arabicPeriod" startAt="2"/>
            </a:pPr>
            <a:r>
              <a:rPr lang="en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 improve control of the 4-coil array system used in WMP’s pilot experiments.</a:t>
            </a:r>
            <a:endParaRPr sz="2200" dirty="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132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FE8E5F5-A888-44A1-B28A-9C6F0B649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4"/>
    </mc:Choice>
    <mc:Fallback xmlns="">
      <p:transition spd="slow" advTm="18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Work to be Completed (cont.)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390" name="Google Shape;390;p54"/>
          <p:cNvSpPr txBox="1">
            <a:spLocks noGrp="1"/>
          </p:cNvSpPr>
          <p:nvPr>
            <p:ph type="body" idx="1"/>
          </p:nvPr>
        </p:nvSpPr>
        <p:spPr>
          <a:xfrm>
            <a:off x="311700" y="1152425"/>
            <a:ext cx="8520600" cy="32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AutoNum type="arabicPeriod" startAt="3"/>
            </a:pPr>
            <a:r>
              <a:rPr lang="en" b="1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Segmentation</a:t>
            </a:r>
            <a:endParaRPr b="1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 “global” clean image implementation for image subtraction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 particle detection alternatives (neural network, trained kalman filter)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+mj-lt"/>
              <a:buAutoNum type="arabicPeriod" startAt="4"/>
            </a:pPr>
            <a:r>
              <a:rPr lang="en" b="1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Testing and Evaluation</a:t>
            </a:r>
            <a:endParaRPr b="1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Conduct GUI user testing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 GUI performance on sponsor computers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Testing revised translation model implementation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●"/>
            </a:pPr>
            <a:r>
              <a:rPr lang="en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Testing revised particle detection methodology</a:t>
            </a:r>
            <a:endParaRPr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F5C7F4B-F8E1-4066-A8CE-A6BC329063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86"/>
    </mc:Choice>
    <mc:Fallback xmlns="">
      <p:transition spd="slow" advTm="36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5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Budget-To-Date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396" name="Google Shape;396;p55"/>
          <p:cNvSpPr txBox="1"/>
          <p:nvPr/>
        </p:nvSpPr>
        <p:spPr>
          <a:xfrm>
            <a:off x="7078675" y="2317775"/>
            <a:ext cx="2232000" cy="9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0000"/>
                </a:solidFill>
              </a:rPr>
              <a:t>* </a:t>
            </a:r>
            <a:r>
              <a:rPr lang="en" sz="1200" b="1">
                <a:solidFill>
                  <a:srgbClr val="111A48"/>
                </a:solidFill>
              </a:rPr>
              <a:t>Supplied by Weinberg Medical Physics, LLC</a:t>
            </a:r>
            <a:endParaRPr sz="1200" b="1">
              <a:solidFill>
                <a:srgbClr val="111A48"/>
              </a:solidFill>
            </a:endParaRPr>
          </a:p>
        </p:txBody>
      </p:sp>
      <p:graphicFrame>
        <p:nvGraphicFramePr>
          <p:cNvPr id="397" name="Google Shape;397;p55"/>
          <p:cNvGraphicFramePr/>
          <p:nvPr/>
        </p:nvGraphicFramePr>
        <p:xfrm>
          <a:off x="311700" y="712963"/>
          <a:ext cx="6678300" cy="4178300"/>
        </p:xfrm>
        <a:graphic>
          <a:graphicData uri="http://schemas.openxmlformats.org/drawingml/2006/table">
            <a:tbl>
              <a:tblPr bandRow="1" bandCol="1">
                <a:noFill/>
                <a:tableStyleId>{A29209C4-75F9-44D8-9A07-8C42D548A0C3}</a:tableStyleId>
              </a:tblPr>
              <a:tblGrid>
                <a:gridCol w="304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marL="87630" lvl="0" indent="-63500" algn="l" rtl="0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Item</a:t>
                      </a:r>
                      <a:endParaRPr sz="13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6EA8DC"/>
                    </a:solidFill>
                  </a:tcPr>
                </a:tc>
                <a:tc>
                  <a:txBody>
                    <a:bodyPr/>
                    <a:lstStyle/>
                    <a:p>
                      <a:pPr marL="87630" lvl="0" indent="-63500" algn="l" rtl="0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Quantity</a:t>
                      </a:r>
                      <a:endParaRPr sz="13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6EA8DC"/>
                    </a:solidFill>
                  </a:tcPr>
                </a:tc>
                <a:tc>
                  <a:txBody>
                    <a:bodyPr/>
                    <a:lstStyle/>
                    <a:p>
                      <a:pPr marL="87630" lvl="0" indent="-63500" algn="l" rtl="0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</a:t>
                      </a:r>
                      <a:endParaRPr sz="13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6EA8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7630" lvl="0" indent="-63500" algn="l" rtl="0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Qt Development Environment</a:t>
                      </a:r>
                      <a:endParaRPr sz="13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4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595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$0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7630" lvl="0" indent="-63500" algn="l" rtl="0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Microsoft Visual Studio 2017 Community</a:t>
                      </a:r>
                      <a:endParaRPr sz="13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1F3"/>
                    </a:solidFill>
                  </a:tcPr>
                </a:tc>
                <a:tc>
                  <a:txBody>
                    <a:bodyPr/>
                    <a:lstStyle/>
                    <a:p>
                      <a:pPr marL="63500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4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1F3"/>
                    </a:solidFill>
                  </a:tcPr>
                </a:tc>
                <a:tc>
                  <a:txBody>
                    <a:bodyPr/>
                    <a:lstStyle/>
                    <a:p>
                      <a:pPr marL="61595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$0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7630" lvl="0" indent="-63500" algn="l" rtl="0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OpenCV </a:t>
                      </a:r>
                      <a:endParaRPr sz="13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4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595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$0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7630" lvl="0" indent="-63500" algn="l" rtl="0">
                        <a:spcBef>
                          <a:spcPts val="70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Github Version Control</a:t>
                      </a:r>
                      <a:endParaRPr sz="13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1F3"/>
                    </a:solidFill>
                  </a:tcPr>
                </a:tc>
                <a:tc>
                  <a:txBody>
                    <a:bodyPr/>
                    <a:lstStyle/>
                    <a:p>
                      <a:pPr marL="63500" lvl="0" indent="-63500" algn="l" rtl="0">
                        <a:spcBef>
                          <a:spcPts val="68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4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1F3"/>
                    </a:solidFill>
                  </a:tcPr>
                </a:tc>
                <a:tc>
                  <a:txBody>
                    <a:bodyPr/>
                    <a:lstStyle/>
                    <a:p>
                      <a:pPr marL="61595" lvl="0" indent="-63500" algn="l" rtl="0">
                        <a:spcBef>
                          <a:spcPts val="68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$0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1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7630" lvl="0" indent="-63500" algn="l" rtl="0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27V 1.593kW Power Supply </a:t>
                      </a:r>
                      <a:r>
                        <a:rPr lang="en" sz="1300" b="1">
                          <a:solidFill>
                            <a:srgbClr val="FF0000"/>
                          </a:solidFill>
                        </a:rPr>
                        <a:t>*</a:t>
                      </a:r>
                      <a:endParaRPr sz="13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595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$360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7630" lvl="0" indent="-63500" algn="l" rtl="0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ArUco Markers </a:t>
                      </a:r>
                      <a:endParaRPr sz="13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63500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4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61595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$0.50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7630" lvl="0" indent="-63500" algn="l" rtl="0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Roboclaw 2x60A Motor Controllers </a:t>
                      </a:r>
                      <a:r>
                        <a:rPr lang="en" sz="1300" b="1">
                          <a:solidFill>
                            <a:srgbClr val="FF0000"/>
                          </a:solidFill>
                        </a:rPr>
                        <a:t>*</a:t>
                      </a:r>
                      <a:endParaRPr sz="13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595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$400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7630" lvl="0" indent="-63500" algn="l" rtl="0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Ipevo Ziggi USB Camera </a:t>
                      </a:r>
                      <a:r>
                        <a:rPr lang="en" sz="1300" b="1">
                          <a:solidFill>
                            <a:srgbClr val="FF0000"/>
                          </a:solidFill>
                        </a:rPr>
                        <a:t>*</a:t>
                      </a:r>
                      <a:endParaRPr sz="13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63500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61595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$148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7630" lvl="0" indent="-63500" algn="l" rtl="0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4-Coil Magnetic Solenoid Array </a:t>
                      </a:r>
                      <a:r>
                        <a:rPr lang="en" sz="1300" b="1">
                          <a:solidFill>
                            <a:srgbClr val="FF0000"/>
                          </a:solidFill>
                        </a:rPr>
                        <a:t>*</a:t>
                      </a:r>
                      <a:endParaRPr sz="13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00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1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1595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N/A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87630" lvl="0" indent="-63500" algn="l" rtl="0">
                        <a:spcBef>
                          <a:spcPts val="7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Micro USB to USB 2.0</a:t>
                      </a:r>
                      <a:endParaRPr sz="13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63500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2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61595" lvl="0" indent="-63500" algn="l" rtl="0">
                        <a:spcBef>
                          <a:spcPts val="67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$10.78</a:t>
                      </a:r>
                      <a:endParaRPr sz="13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6400">
                <a:tc gridSpan="2">
                  <a:txBody>
                    <a:bodyPr/>
                    <a:lstStyle/>
                    <a:p>
                      <a:pPr marL="63500" lvl="0" indent="-63500" algn="l" rtl="0">
                        <a:spcBef>
                          <a:spcPts val="49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solidFill>
                            <a:srgbClr val="FFD9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Total Operational Cost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0A529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1595" lvl="0" indent="-63500" algn="l" rtl="0">
                        <a:spcBef>
                          <a:spcPts val="47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FFD9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800" b="1">
                          <a:solidFill>
                            <a:srgbClr val="FFD966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$919.28</a:t>
                      </a:r>
                      <a:endParaRPr sz="18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0" marR="0" marT="0" marB="0">
                    <a:solidFill>
                      <a:srgbClr val="0A52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9A2F29B-5B9F-4492-8A87-5F60B965DC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9"/>
    </mc:Choice>
    <mc:Fallback xmlns="">
      <p:transition spd="slow" advTm="11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6988" y="313575"/>
            <a:ext cx="6550028" cy="4516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6"/>
          <p:cNvSpPr txBox="1"/>
          <p:nvPr/>
        </p:nvSpPr>
        <p:spPr>
          <a:xfrm>
            <a:off x="5258700" y="0"/>
            <a:ext cx="3885300" cy="4440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pen Sans"/>
                <a:ea typeface="Open Sans"/>
                <a:cs typeface="Open Sans"/>
                <a:sym typeface="Open Sans"/>
              </a:rPr>
              <a:t>Total Hours (since Fall 2018):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1625.85 hrs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84FCCB-F325-4291-979E-28857FA906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78"/>
    </mc:Choice>
    <mc:Fallback xmlns="">
      <p:transition spd="slow" advTm="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Conclusion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409" name="Google Shape;409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 this semester, several project components (i.e. GUI, Image Segmentation) received major enhancements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200"/>
              <a:buFont typeface="Times New Roman"/>
              <a:buChar char="●"/>
            </a:pP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Initial T&amp;E has been performed on project components. Aside from the translation model, results are overall positive.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2200"/>
              <a:buFont typeface="Times New Roman"/>
              <a:buChar char="●"/>
            </a:pPr>
            <a:r>
              <a:rPr lang="en" sz="2200" b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Immediate next steps are:</a:t>
            </a:r>
            <a:endParaRPr sz="2200" b="1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2200"/>
              <a:buFont typeface="Times New Roman"/>
              <a:buAutoNum type="alphaLcPeriod"/>
            </a:pPr>
            <a:r>
              <a:rPr lang="en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remaining GUI development</a:t>
            </a:r>
            <a:endParaRPr sz="220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2200"/>
              <a:buFont typeface="Times New Roman"/>
              <a:buAutoNum type="alphaLcPeriod"/>
            </a:pPr>
            <a:r>
              <a:rPr lang="en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translation model revamp</a:t>
            </a:r>
            <a:endParaRPr sz="220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0F00"/>
              </a:buClr>
              <a:buSzPts val="2200"/>
              <a:buFont typeface="Times New Roman"/>
              <a:buAutoNum type="alphaLcPeriod"/>
            </a:pPr>
            <a:r>
              <a:rPr lang="en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particle detection refinement</a:t>
            </a:r>
            <a:endParaRPr sz="220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1284545-E3FF-47A4-B036-A4FEF8D6C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03"/>
    </mc:Choice>
    <mc:Fallback xmlns="">
      <p:transition spd="slow" advTm="31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References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415" name="Google Shape;415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132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B. Shapiro, S. Kulkarni, A. Nacev, S. Muro, P. Y. Stepanov, and I. N. Weinberg, “Open Challenges in Magnetic Drug Targeting,” Wiley Interdiscip Rev Nanomed Nanobiotechnol, vol. 7, no. 3, pp. 446–457, May 2015.</a:t>
            </a:r>
            <a:endParaRPr>
              <a:solidFill>
                <a:srgbClr val="0132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>
              <a:solidFill>
                <a:srgbClr val="0132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0132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[2] Ion Motion Control. (2015). </a:t>
            </a:r>
            <a:r>
              <a:rPr lang="en" i="1">
                <a:solidFill>
                  <a:srgbClr val="0132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Roboclaw 2x60A: Brushed DC Motor Controllers User Manual</a:t>
            </a:r>
            <a:r>
              <a:rPr lang="en">
                <a:solidFill>
                  <a:srgbClr val="0132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Temecula, California</a:t>
            </a:r>
            <a:endParaRPr sz="22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CD5B449-B44C-4400-9A6C-7AACAA3BA8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6"/>
    </mc:Choice>
    <mc:Fallback xmlns="">
      <p:transition spd="slow" advTm="5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Objectives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311700" y="1168650"/>
            <a:ext cx="8520600" cy="37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400"/>
              <a:buFont typeface="Times New Roman"/>
              <a:buAutoNum type="arabicPeriod"/>
            </a:pPr>
            <a:r>
              <a:rPr lang="en" sz="24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Design software control interface with relevant, easily portable features for WMP’s future MCS.</a:t>
            </a:r>
            <a:endParaRPr sz="24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33400" lvl="0" indent="-4572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400"/>
              <a:buFont typeface="+mj-lt"/>
              <a:buAutoNum type="arabicPeriod" startAt="2"/>
            </a:pPr>
            <a:r>
              <a:rPr lang="en" sz="2400" dirty="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Automate and improve accuracy of particle translation using WMP’s 4-coil array system.</a:t>
            </a:r>
            <a:endParaRPr sz="2400" dirty="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230A27-F95B-4692-ACE5-D85E48C56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35"/>
    </mc:Choice>
    <mc:Fallback xmlns="">
      <p:transition spd="slow" advTm="17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311700" y="2219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Fall 2018 Recap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311700" y="929375"/>
            <a:ext cx="8520600" cy="40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Developed </a:t>
            </a:r>
            <a:r>
              <a:rPr lang="en" sz="2000" b="1" u="sng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initial GUI prototype</a:t>
            </a: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satisfying basic requirements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Requires significant functional and design improvements</a:t>
            </a:r>
            <a:endParaRPr sz="18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Implemented </a:t>
            </a:r>
            <a:r>
              <a:rPr lang="en" sz="2000" b="1" u="sng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image subtraction for particle detection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Consistent but mandates static background</a:t>
            </a:r>
            <a:endParaRPr sz="18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Developed </a:t>
            </a:r>
            <a:r>
              <a:rPr lang="en" sz="2000" b="1" u="sng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particle translation surface fitting model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Performed with fairly low accuracy (i.e. overshooting and undershooting)</a:t>
            </a:r>
            <a:endParaRPr sz="18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2000"/>
              <a:buFont typeface="Times New Roman"/>
              <a:buChar char="●"/>
            </a:pPr>
            <a:r>
              <a:rPr lang="en" sz="20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Implemented </a:t>
            </a:r>
            <a:r>
              <a:rPr lang="en" sz="2000" b="1" u="sng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initial hardware control scheme</a:t>
            </a:r>
            <a:endParaRPr sz="20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→ arduino → motor controllers</a:t>
            </a:r>
            <a:endParaRPr sz="18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 was functional but overly rigid and simplistic</a:t>
            </a:r>
            <a:endParaRPr sz="18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01A0B36-AB88-4B0B-880F-4EBBBFBBD0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19"/>
    </mc:Choice>
    <mc:Fallback>
      <p:transition spd="slow" advTm="25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>
            <a:spLocks noGrp="1"/>
          </p:cNvSpPr>
          <p:nvPr>
            <p:ph type="title"/>
          </p:nvPr>
        </p:nvSpPr>
        <p:spPr>
          <a:xfrm>
            <a:off x="311700" y="19550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20124D"/>
                </a:solidFill>
                <a:latin typeface="Exo Medium"/>
                <a:ea typeface="Exo Medium"/>
                <a:cs typeface="Exo Medium"/>
                <a:sym typeface="Exo Medium"/>
              </a:rPr>
              <a:t>Requirements</a:t>
            </a:r>
            <a:endParaRPr sz="3300">
              <a:solidFill>
                <a:srgbClr val="20124D"/>
              </a:solidFill>
              <a:latin typeface="Exo Medium"/>
              <a:ea typeface="Exo Medium"/>
              <a:cs typeface="Exo Medium"/>
              <a:sym typeface="Exo Medium"/>
            </a:endParaRPr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1"/>
          </p:nvPr>
        </p:nvSpPr>
        <p:spPr>
          <a:xfrm>
            <a:off x="311700" y="902900"/>
            <a:ext cx="8520600" cy="40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GUI</a:t>
            </a:r>
            <a:r>
              <a:rPr lang="en" sz="22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8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Optical Image Streaming</a:t>
            </a:r>
            <a:endParaRPr sz="16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Consistent Particle Detection</a:t>
            </a:r>
            <a:endParaRPr sz="16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 Path Drawing and Discretization</a:t>
            </a:r>
            <a:endParaRPr sz="16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 Controls (Start/Pause, Stop, Force Terminate)</a:t>
            </a:r>
            <a:endParaRPr sz="16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Operation Automation</a:t>
            </a:r>
            <a:endParaRPr sz="16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 Collection and Exporting</a:t>
            </a:r>
            <a:endParaRPr sz="16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Run Efficiently (on WMP computers)</a:t>
            </a:r>
            <a:endParaRPr sz="16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Hardware Control</a:t>
            </a:r>
            <a:r>
              <a:rPr lang="en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Simultaneous Control of Multiple Motor Controllers</a:t>
            </a:r>
            <a:endParaRPr sz="16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Bidirectional Communication with GUI</a:t>
            </a:r>
            <a:endParaRPr sz="16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111A48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Control Scheme is Operating System Independent</a:t>
            </a:r>
            <a:endParaRPr sz="16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13243"/>
              </a:solidFill>
              <a:highlight>
                <a:srgbClr val="9900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132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132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132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3253" y="1117550"/>
            <a:ext cx="2874075" cy="290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71B2B9C-2B86-4B0B-AA3B-4EA2F5AD5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16"/>
    </mc:Choice>
    <mc:Fallback>
      <p:transition spd="slow" advTm="24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1A48"/>
                </a:solidFill>
              </a:rPr>
              <a:t>GUI Metrics </a:t>
            </a:r>
            <a:endParaRPr>
              <a:solidFill>
                <a:srgbClr val="111A48"/>
              </a:solidFill>
            </a:endParaRPr>
          </a:p>
        </p:txBody>
      </p:sp>
      <p:sp>
        <p:nvSpPr>
          <p:cNvPr id="131" name="Google Shape;131;p20"/>
          <p:cNvSpPr txBox="1">
            <a:spLocks noGrp="1"/>
          </p:cNvSpPr>
          <p:nvPr>
            <p:ph type="body" idx="1"/>
          </p:nvPr>
        </p:nvSpPr>
        <p:spPr>
          <a:xfrm>
            <a:off x="387900" y="1266325"/>
            <a:ext cx="2103000" cy="33027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Speed</a:t>
            </a:r>
            <a:endParaRPr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Measured via elapsed 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timers placed within 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code (i.e. times for 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startup, hardware 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communication, etc.)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111A48"/>
              </a:solidFill>
            </a:endParaRPr>
          </a:p>
        </p:txBody>
      </p:sp>
      <p:sp>
        <p:nvSpPr>
          <p:cNvPr id="132" name="Google Shape;132;p20"/>
          <p:cNvSpPr txBox="1">
            <a:spLocks noGrp="1"/>
          </p:cNvSpPr>
          <p:nvPr>
            <p:ph type="body" idx="1"/>
          </p:nvPr>
        </p:nvSpPr>
        <p:spPr>
          <a:xfrm>
            <a:off x="2490900" y="1266325"/>
            <a:ext cx="2099400" cy="33027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Performance</a:t>
            </a:r>
            <a:endParaRPr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Measured via CPU and 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Memory usage 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statistics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u="sng">
              <a:solidFill>
                <a:srgbClr val="111A48"/>
              </a:solidFill>
            </a:endParaRPr>
          </a:p>
        </p:txBody>
      </p:sp>
      <p:sp>
        <p:nvSpPr>
          <p:cNvPr id="133" name="Google Shape;133;p20"/>
          <p:cNvSpPr txBox="1">
            <a:spLocks noGrp="1"/>
          </p:cNvSpPr>
          <p:nvPr>
            <p:ph type="body" idx="1"/>
          </p:nvPr>
        </p:nvSpPr>
        <p:spPr>
          <a:xfrm>
            <a:off x="4590300" y="1266325"/>
            <a:ext cx="2103000" cy="33027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Functionality</a:t>
            </a:r>
            <a:endParaRPr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Measured via users 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tests and Task 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Completion Rate (TCR)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11A48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11A48"/>
              </a:solidFill>
            </a:endParaRPr>
          </a:p>
        </p:txBody>
      </p:sp>
      <p:sp>
        <p:nvSpPr>
          <p:cNvPr id="134" name="Google Shape;134;p20"/>
          <p:cNvSpPr txBox="1">
            <a:spLocks noGrp="1"/>
          </p:cNvSpPr>
          <p:nvPr>
            <p:ph type="body" idx="1"/>
          </p:nvPr>
        </p:nvSpPr>
        <p:spPr>
          <a:xfrm>
            <a:off x="6693300" y="1266325"/>
            <a:ext cx="2103000" cy="33027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 Satisfaction</a:t>
            </a:r>
            <a:endParaRPr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461644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Measured via  numerical  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user scores obtained  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through two 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questionnaires</a:t>
            </a:r>
            <a:endParaRPr b="1" u="sng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6779" y="3750627"/>
            <a:ext cx="742200" cy="7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9433" y="3712195"/>
            <a:ext cx="869000" cy="780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88828" y="3712200"/>
            <a:ext cx="742187" cy="78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22773" y="3759207"/>
            <a:ext cx="742200" cy="705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AC4662D-6F6F-4845-9399-48FD4B42CF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891"/>
    </mc:Choice>
    <mc:Fallback xmlns="">
      <p:transition spd="slow" advTm="51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1A48"/>
                </a:solidFill>
              </a:rPr>
              <a:t>Hardware Metrics</a:t>
            </a:r>
            <a:endParaRPr>
              <a:solidFill>
                <a:srgbClr val="111A48"/>
              </a:solidFill>
            </a:endParaRPr>
          </a:p>
        </p:txBody>
      </p:sp>
      <p:sp>
        <p:nvSpPr>
          <p:cNvPr id="144" name="Google Shape;144;p2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260300" cy="33027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Motor Controller</a:t>
            </a:r>
            <a:endParaRPr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Communication Rate</a:t>
            </a:r>
            <a:endParaRPr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Definition:</a:t>
            </a: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time delay between two </a:t>
            </a:r>
            <a:r>
              <a:rPr lang="en" sz="1400" u="sng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consecutive</a:t>
            </a: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commands without loss of information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Measured via elapsed timers placed within the 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code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u="sng">
              <a:solidFill>
                <a:srgbClr val="111A48"/>
              </a:solidFill>
            </a:endParaRPr>
          </a:p>
        </p:txBody>
      </p:sp>
      <p:sp>
        <p:nvSpPr>
          <p:cNvPr id="145" name="Google Shape;145;p21"/>
          <p:cNvSpPr txBox="1">
            <a:spLocks noGrp="1"/>
          </p:cNvSpPr>
          <p:nvPr>
            <p:ph type="body" idx="1"/>
          </p:nvPr>
        </p:nvSpPr>
        <p:spPr>
          <a:xfrm>
            <a:off x="4572000" y="1266325"/>
            <a:ext cx="4142100" cy="33027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Simultaneous Command</a:t>
            </a:r>
            <a:endParaRPr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Execution Delay</a:t>
            </a:r>
            <a:endParaRPr b="1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b="1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Definition:</a:t>
            </a: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time difference between </a:t>
            </a:r>
            <a:r>
              <a:rPr lang="en" sz="1400" u="sng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simultaneous</a:t>
            </a: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commands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Measured via elapsed timers placed within the </a:t>
            </a:r>
            <a:endParaRPr sz="1400">
              <a:solidFill>
                <a:srgbClr val="111A4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11A48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code </a:t>
            </a:r>
            <a:endParaRPr sz="12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solidFill>
                <a:srgbClr val="000000"/>
              </a:solidFill>
            </a:endParaRPr>
          </a:p>
        </p:txBody>
      </p:sp>
      <p:pic>
        <p:nvPicPr>
          <p:cNvPr id="146" name="Google Shape;14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95113" y="3512050"/>
            <a:ext cx="861075" cy="675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50588" y="3365200"/>
            <a:ext cx="861075" cy="969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11675" y="3443050"/>
            <a:ext cx="861075" cy="891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DAC00DC-4301-48AC-B9FE-2528C3E6CF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61"/>
    </mc:Choice>
    <mc:Fallback xmlns="">
      <p:transition spd="slow" advTm="20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6.6|6.7|1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8.6"/>
</p:tagLst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2289</Words>
  <Application>Microsoft Office PowerPoint</Application>
  <PresentationFormat>On-screen Show (16:9)</PresentationFormat>
  <Paragraphs>404</Paragraphs>
  <Slides>44</Slides>
  <Notes>44</Notes>
  <HiddenSlides>0</HiddenSlides>
  <MMClips>44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Exo</vt:lpstr>
      <vt:lpstr>Arial</vt:lpstr>
      <vt:lpstr>Exo Medium</vt:lpstr>
      <vt:lpstr>Open Sans</vt:lpstr>
      <vt:lpstr>Times New Roman</vt:lpstr>
      <vt:lpstr>PT Sans Narrow</vt:lpstr>
      <vt:lpstr>Exo Light</vt:lpstr>
      <vt:lpstr>Times</vt:lpstr>
      <vt:lpstr>Tropic</vt:lpstr>
      <vt:lpstr> Control Interface for Autonomous Delivery of Magnetically Stimulated Particles</vt:lpstr>
      <vt:lpstr>Background - Magnetic Particle Delivery</vt:lpstr>
      <vt:lpstr>Problem Definition</vt:lpstr>
      <vt:lpstr>Project Relevance</vt:lpstr>
      <vt:lpstr>Objectives</vt:lpstr>
      <vt:lpstr>Fall 2018 Recap</vt:lpstr>
      <vt:lpstr>Requirements</vt:lpstr>
      <vt:lpstr>GUI Metrics </vt:lpstr>
      <vt:lpstr>Hardware Metrics</vt:lpstr>
      <vt:lpstr>GUI Design</vt:lpstr>
      <vt:lpstr>Old UI Layout vs...</vt:lpstr>
      <vt:lpstr>New Layout!</vt:lpstr>
      <vt:lpstr>Setup</vt:lpstr>
      <vt:lpstr>Path Drawing</vt:lpstr>
      <vt:lpstr>Operation Control</vt:lpstr>
      <vt:lpstr>Data Collection</vt:lpstr>
      <vt:lpstr>GUI Testing To-Date</vt:lpstr>
      <vt:lpstr>Image Segmentation Design</vt:lpstr>
      <vt:lpstr>Image Segmentation Design (Particle)</vt:lpstr>
      <vt:lpstr>Image Segmentation Design (Coil)</vt:lpstr>
      <vt:lpstr>Image Segmentation Testing To-Date</vt:lpstr>
      <vt:lpstr>Image Segmentation Testing Results</vt:lpstr>
      <vt:lpstr>Translation Model Design</vt:lpstr>
      <vt:lpstr>Neural Network - Architecture</vt:lpstr>
      <vt:lpstr>Neural Network - Preprocessing</vt:lpstr>
      <vt:lpstr>Neural Network - Training</vt:lpstr>
      <vt:lpstr>Neural Network Testing To-Date</vt:lpstr>
      <vt:lpstr>Translation Model Results</vt:lpstr>
      <vt:lpstr>Translation Model Results</vt:lpstr>
      <vt:lpstr>Translation Model - Conclusion</vt:lpstr>
      <vt:lpstr>Hardware Final Design</vt:lpstr>
      <vt:lpstr>Motor Controller Decision Matrix</vt:lpstr>
      <vt:lpstr>Hardware Final Design</vt:lpstr>
      <vt:lpstr>Packet Serial Control Decision Matrix</vt:lpstr>
      <vt:lpstr>Hardware Wiring Diagram</vt:lpstr>
      <vt:lpstr>Hardware Testing To-Date</vt:lpstr>
      <vt:lpstr>Hardware Testing - Results</vt:lpstr>
      <vt:lpstr>Hardware Testing - Results</vt:lpstr>
      <vt:lpstr>Work to be Completed</vt:lpstr>
      <vt:lpstr>Work to be Completed (cont.)</vt:lpstr>
      <vt:lpstr>Budget-To-Date</vt:lpstr>
      <vt:lpstr>PowerPoint Presentation</vt:lpstr>
      <vt:lpstr>Conclusion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Control Interface for Autonomous Delivery of Magnetically Stimulated Particles</dc:title>
  <cp:lastModifiedBy>V Huynh</cp:lastModifiedBy>
  <cp:revision>8</cp:revision>
  <dcterms:modified xsi:type="dcterms:W3CDTF">2019-03-30T18:18:08Z</dcterms:modified>
</cp:coreProperties>
</file>